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handoutMasterIdLst>
    <p:handoutMasterId r:id="rId49"/>
  </p:handoutMasterIdLst>
  <p:sldIdLst>
    <p:sldId id="256" r:id="rId2"/>
    <p:sldId id="316" r:id="rId3"/>
    <p:sldId id="328" r:id="rId4"/>
    <p:sldId id="329" r:id="rId5"/>
    <p:sldId id="330" r:id="rId6"/>
    <p:sldId id="331" r:id="rId7"/>
    <p:sldId id="332" r:id="rId8"/>
    <p:sldId id="262" r:id="rId9"/>
    <p:sldId id="263" r:id="rId10"/>
    <p:sldId id="288" r:id="rId11"/>
    <p:sldId id="318" r:id="rId12"/>
    <p:sldId id="317" r:id="rId13"/>
    <p:sldId id="320" r:id="rId14"/>
    <p:sldId id="321" r:id="rId15"/>
    <p:sldId id="322" r:id="rId16"/>
    <p:sldId id="323" r:id="rId17"/>
    <p:sldId id="290" r:id="rId18"/>
    <p:sldId id="266" r:id="rId19"/>
    <p:sldId id="270" r:id="rId20"/>
    <p:sldId id="271" r:id="rId21"/>
    <p:sldId id="272" r:id="rId22"/>
    <p:sldId id="273" r:id="rId23"/>
    <p:sldId id="274" r:id="rId24"/>
    <p:sldId id="278" r:id="rId25"/>
    <p:sldId id="281" r:id="rId26"/>
    <p:sldId id="282" r:id="rId27"/>
    <p:sldId id="283" r:id="rId28"/>
    <p:sldId id="284" r:id="rId29"/>
    <p:sldId id="300" r:id="rId30"/>
    <p:sldId id="333" r:id="rId31"/>
    <p:sldId id="334" r:id="rId32"/>
    <p:sldId id="335" r:id="rId33"/>
    <p:sldId id="336" r:id="rId34"/>
    <p:sldId id="337" r:id="rId35"/>
    <p:sldId id="341" r:id="rId36"/>
    <p:sldId id="338" r:id="rId37"/>
    <p:sldId id="339" r:id="rId38"/>
    <p:sldId id="340" r:id="rId39"/>
    <p:sldId id="305" r:id="rId40"/>
    <p:sldId id="306" r:id="rId41"/>
    <p:sldId id="307" r:id="rId42"/>
    <p:sldId id="308" r:id="rId43"/>
    <p:sldId id="309" r:id="rId44"/>
    <p:sldId id="310" r:id="rId45"/>
    <p:sldId id="311" r:id="rId46"/>
    <p:sldId id="312" r:id="rId47"/>
    <p:sldId id="286" r:id="rId48"/>
  </p:sldIdLst>
  <p:sldSz cx="9144000" cy="6858000" type="screen4x3"/>
  <p:notesSz cx="6854825" cy="9713913"/>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321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0" y="0"/>
            <a:ext cx="2970213" cy="485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67587" name="Rectangle 3"/>
          <p:cNvSpPr>
            <a:spLocks noGrp="1" noChangeArrowheads="1"/>
          </p:cNvSpPr>
          <p:nvPr>
            <p:ph type="dt" sz="quarter" idx="1"/>
          </p:nvPr>
        </p:nvSpPr>
        <p:spPr bwMode="auto">
          <a:xfrm>
            <a:off x="3883025" y="0"/>
            <a:ext cx="2970213" cy="485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67588" name="Rectangle 4"/>
          <p:cNvSpPr>
            <a:spLocks noGrp="1" noChangeArrowheads="1"/>
          </p:cNvSpPr>
          <p:nvPr>
            <p:ph type="ftr" sz="quarter" idx="2"/>
          </p:nvPr>
        </p:nvSpPr>
        <p:spPr bwMode="auto">
          <a:xfrm>
            <a:off x="0" y="9226550"/>
            <a:ext cx="2970213" cy="4857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67589" name="Rectangle 5"/>
          <p:cNvSpPr>
            <a:spLocks noGrp="1" noChangeArrowheads="1"/>
          </p:cNvSpPr>
          <p:nvPr>
            <p:ph type="sldNum" sz="quarter" idx="3"/>
          </p:nvPr>
        </p:nvSpPr>
        <p:spPr bwMode="auto">
          <a:xfrm>
            <a:off x="3883025" y="9226550"/>
            <a:ext cx="2970213" cy="4857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BAA0C12A-1E89-45EA-A7D9-D4A1E214A15F}" type="slidenum">
              <a:rPr lang="en-GB"/>
              <a:pPr/>
              <a:t>‹#›</a:t>
            </a:fld>
            <a:endParaRPr lang="en-GB"/>
          </a:p>
        </p:txBody>
      </p:sp>
    </p:spTree>
    <p:extLst>
      <p:ext uri="{BB962C8B-B14F-4D97-AF65-F5344CB8AC3E}">
        <p14:creationId xmlns:p14="http://schemas.microsoft.com/office/powerpoint/2010/main" val="303378544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B87787-3BAE-4FDB-AD03-DC50D231F9A6}" type="slidenum">
              <a:rPr lang="en-GB" smtClean="0"/>
              <a:pPr/>
              <a:t>‹#›</a:t>
            </a:fld>
            <a:endParaRPr lang="en-GB"/>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slow">
    <p:newsflash/>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DED85F-BA70-4BB7-9BCE-B4F67FA381E4}" type="slidenum">
              <a:rPr lang="en-GB" smtClean="0"/>
              <a:pPr/>
              <a:t>‹#›</a:t>
            </a:fld>
            <a:endParaRPr lang="en-GB"/>
          </a:p>
        </p:txBody>
      </p:sp>
    </p:spTree>
  </p:cSld>
  <p:clrMapOvr>
    <a:masterClrMapping/>
  </p:clrMapOvr>
  <p:transition spd="slow">
    <p:newsflash/>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a:xfrm>
            <a:off x="2640597" y="6377459"/>
            <a:ext cx="3836404" cy="365125"/>
          </a:xfrm>
        </p:spPr>
        <p:txBody>
          <a:bodyPr/>
          <a:lstStyle/>
          <a:p>
            <a:endParaRPr lang="en-GB"/>
          </a:p>
        </p:txBody>
      </p:sp>
      <p:sp>
        <p:nvSpPr>
          <p:cNvPr id="6" name="Slide Number Placeholder 5"/>
          <p:cNvSpPr>
            <a:spLocks noGrp="1"/>
          </p:cNvSpPr>
          <p:nvPr>
            <p:ph type="sldNum" sz="quarter" idx="12"/>
          </p:nvPr>
        </p:nvSpPr>
        <p:spPr/>
        <p:txBody>
          <a:bodyPr/>
          <a:lstStyle/>
          <a:p>
            <a:fld id="{05BDAEE8-E726-48C8-A8B7-6510001274DA}" type="slidenum">
              <a:rPr lang="en-GB" smtClean="0"/>
              <a:pPr/>
              <a:t>‹#›</a:t>
            </a:fld>
            <a:endParaRPr lang="en-GB"/>
          </a:p>
        </p:txBody>
      </p:sp>
    </p:spTree>
  </p:cSld>
  <p:clrMapOvr>
    <a:masterClrMapping/>
  </p:clrMapOvr>
  <p:transition spd="slow">
    <p:newsflash/>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CBA6DB-98C9-42B0-94EC-6852588AFD5B}" type="slidenum">
              <a:rPr lang="en-GB" smtClean="0"/>
              <a:pPr/>
              <a:t>‹#›</a:t>
            </a:fld>
            <a:endParaRPr lang="en-GB"/>
          </a:p>
        </p:txBody>
      </p:sp>
    </p:spTree>
  </p:cSld>
  <p:clrMapOvr>
    <a:masterClrMapping/>
  </p:clrMapOvr>
  <p:transition spd="slow">
    <p:newsflash/>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65B0BB-D922-48C1-9304-E75385E657D0}"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transition spd="slow">
    <p:newsflash/>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3FA4613-FF53-4661-A9E7-9D2908BE64DC}" type="slidenum">
              <a:rPr lang="en-GB" smtClean="0"/>
              <a:pPr/>
              <a:t>‹#›</a:t>
            </a:fld>
            <a:endParaRPr lang="en-GB"/>
          </a:p>
        </p:txBody>
      </p:sp>
    </p:spTree>
  </p:cSld>
  <p:clrMapOvr>
    <a:masterClrMapping/>
  </p:clrMapOvr>
  <p:transition spd="slow">
    <p:newsflash/>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91BD7AA-E2CA-487C-A420-5A025E78775D}" type="slidenum">
              <a:rPr lang="en-GB" smtClean="0"/>
              <a:pPr/>
              <a:t>‹#›</a:t>
            </a:fld>
            <a:endParaRPr lang="en-GB"/>
          </a:p>
        </p:txBody>
      </p:sp>
    </p:spTree>
  </p:cSld>
  <p:clrMapOvr>
    <a:masterClrMapping/>
  </p:clrMapOvr>
  <p:transition spd="slow">
    <p:newsflash/>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10C1395-0906-4890-9846-27992C4B75F8}" type="slidenum">
              <a:rPr lang="en-GB" smtClean="0"/>
              <a:pPr/>
              <a:t>‹#›</a:t>
            </a:fld>
            <a:endParaRPr lang="en-GB"/>
          </a:p>
        </p:txBody>
      </p:sp>
    </p:spTree>
  </p:cSld>
  <p:clrMapOvr>
    <a:masterClrMapping/>
  </p:clrMapOvr>
  <p:transition spd="slow">
    <p:newsflash/>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3F0DFA0-8307-4F4D-9F54-57A003BB006D}" type="slidenum">
              <a:rPr lang="en-GB" smtClean="0"/>
              <a:pPr/>
              <a:t>‹#›</a:t>
            </a:fld>
            <a:endParaRPr lang="en-GB"/>
          </a:p>
        </p:txBody>
      </p:sp>
    </p:spTree>
  </p:cSld>
  <p:clrMapOvr>
    <a:masterClrMapping/>
  </p:clrMapOvr>
  <p:transition spd="slow">
    <p:newsflash/>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AEE32D3-B6B4-4611-BF27-BDE1A10DD15B}" type="slidenum">
              <a:rPr lang="en-GB" smtClean="0"/>
              <a:pPr/>
              <a:t>‹#›</a:t>
            </a:fld>
            <a:endParaRPr lang="en-GB"/>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transition spd="slow">
    <p:newsflash/>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endParaRPr lang="en-GB"/>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GB"/>
          </a:p>
        </p:txBody>
      </p:sp>
      <p:sp>
        <p:nvSpPr>
          <p:cNvPr id="7" name="Slide Number Placeholder 6"/>
          <p:cNvSpPr>
            <a:spLocks noGrp="1"/>
          </p:cNvSpPr>
          <p:nvPr>
            <p:ph type="sldNum" sz="quarter" idx="12"/>
          </p:nvPr>
        </p:nvSpPr>
        <p:spPr>
          <a:xfrm>
            <a:off x="8339328" y="1170432"/>
            <a:ext cx="733864" cy="201168"/>
          </a:xfrm>
        </p:spPr>
        <p:txBody>
          <a:bodyPr/>
          <a:lstStyle/>
          <a:p>
            <a:fld id="{1C547840-4E6C-4C0D-8045-9E263A241527}"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transition spd="slow">
    <p:newsflash/>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endParaRPr lang="en-GB"/>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GB"/>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01704419-BE1C-45BE-A814-48A49250362C}"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ransition spd="slow">
    <p:newsflash/>
  </p:transition>
  <p:timing>
    <p:tnLst>
      <p:par>
        <p:cTn id="1" dur="indefinite" restart="never" nodeType="tmRoot"/>
      </p:par>
    </p:tnLst>
  </p:timing>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691680" y="1484313"/>
            <a:ext cx="6803033" cy="2286000"/>
          </a:xfrm>
        </p:spPr>
        <p:txBody>
          <a:bodyPr>
            <a:normAutofit fontScale="90000"/>
          </a:bodyPr>
          <a:lstStyle/>
          <a:p>
            <a:pPr algn="ctr"/>
            <a:r>
              <a:rPr lang="en-GB" dirty="0"/>
              <a:t>Qualitative Methods in M&amp;E of HIV and AIDS </a:t>
            </a:r>
            <a:r>
              <a:rPr lang="en-GB" dirty="0" smtClean="0"/>
              <a:t>programme</a:t>
            </a:r>
            <a:br>
              <a:rPr lang="en-GB" dirty="0" smtClean="0"/>
            </a:br>
            <a:r>
              <a:rPr lang="en-GB" dirty="0" smtClean="0"/>
              <a:t/>
            </a:r>
            <a:br>
              <a:rPr lang="en-GB" dirty="0" smtClean="0"/>
            </a:br>
            <a:r>
              <a:rPr lang="en-GB" sz="2200" dirty="0" smtClean="0">
                <a:solidFill>
                  <a:srgbClr val="FFFF00"/>
                </a:solidFill>
              </a:rPr>
              <a:t>(UP Lecture </a:t>
            </a:r>
            <a:r>
              <a:rPr lang="en-GB" sz="2200" dirty="0" smtClean="0">
                <a:solidFill>
                  <a:srgbClr val="FFFF00"/>
                </a:solidFill>
              </a:rPr>
              <a:t>2011)</a:t>
            </a:r>
            <a:endParaRPr lang="en-GB" sz="2200" dirty="0">
              <a:solidFill>
                <a:srgbClr val="FFFF00"/>
              </a:solidFill>
            </a:endParaRPr>
          </a:p>
        </p:txBody>
      </p:sp>
      <p:sp>
        <p:nvSpPr>
          <p:cNvPr id="2051" name="Rectangle 3"/>
          <p:cNvSpPr>
            <a:spLocks noGrp="1" noChangeArrowheads="1"/>
          </p:cNvSpPr>
          <p:nvPr>
            <p:ph type="subTitle" idx="1"/>
          </p:nvPr>
        </p:nvSpPr>
        <p:spPr>
          <a:xfrm>
            <a:off x="683568" y="5229200"/>
            <a:ext cx="8077200" cy="1368152"/>
          </a:xfrm>
        </p:spPr>
        <p:txBody>
          <a:bodyPr>
            <a:normAutofit/>
          </a:bodyPr>
          <a:lstStyle/>
          <a:p>
            <a:pPr algn="ctr">
              <a:lnSpc>
                <a:spcPct val="80000"/>
              </a:lnSpc>
            </a:pPr>
            <a:r>
              <a:rPr lang="en-GB" sz="2800" b="1" dirty="0"/>
              <a:t>Prof. </a:t>
            </a:r>
            <a:r>
              <a:rPr lang="en-GB" sz="2800" b="1" dirty="0" err="1"/>
              <a:t>Supa</a:t>
            </a:r>
            <a:r>
              <a:rPr lang="en-GB" sz="2800" b="1" dirty="0"/>
              <a:t> </a:t>
            </a:r>
            <a:r>
              <a:rPr lang="en-GB" sz="2800" b="1" dirty="0" err="1" smtClean="0"/>
              <a:t>Pengpid</a:t>
            </a:r>
            <a:r>
              <a:rPr lang="en-GB" sz="2800" b="1" dirty="0" smtClean="0"/>
              <a:t>,  </a:t>
            </a:r>
            <a:r>
              <a:rPr lang="en-GB" sz="2400" b="1" dirty="0" err="1" smtClean="0">
                <a:solidFill>
                  <a:srgbClr val="FFC000"/>
                </a:solidFill>
              </a:rPr>
              <a:t>M.Sc</a:t>
            </a:r>
            <a:r>
              <a:rPr lang="en-GB" sz="2400" b="1" dirty="0" smtClean="0">
                <a:solidFill>
                  <a:srgbClr val="FFC000"/>
                </a:solidFill>
              </a:rPr>
              <a:t>,  </a:t>
            </a:r>
            <a:r>
              <a:rPr lang="en-GB" sz="2400" b="1" dirty="0" err="1">
                <a:solidFill>
                  <a:srgbClr val="FFC000"/>
                </a:solidFill>
              </a:rPr>
              <a:t>Dr.P.H</a:t>
            </a:r>
            <a:r>
              <a:rPr lang="en-GB" sz="2400" b="1" dirty="0" smtClean="0">
                <a:solidFill>
                  <a:srgbClr val="FFC000"/>
                </a:solidFill>
              </a:rPr>
              <a:t>.  </a:t>
            </a:r>
            <a:r>
              <a:rPr lang="en-GB" sz="2400" b="1" dirty="0" err="1" smtClean="0">
                <a:solidFill>
                  <a:srgbClr val="FFC000"/>
                </a:solidFill>
              </a:rPr>
              <a:t>MBA</a:t>
            </a:r>
            <a:endParaRPr lang="en-GB" sz="2400" b="1" dirty="0">
              <a:solidFill>
                <a:srgbClr val="FFC000"/>
              </a:solidFill>
            </a:endParaRPr>
          </a:p>
          <a:p>
            <a:pPr algn="ctr">
              <a:lnSpc>
                <a:spcPct val="80000"/>
              </a:lnSpc>
            </a:pPr>
            <a:r>
              <a:rPr lang="en-GB" sz="2800" b="1" dirty="0" smtClean="0">
                <a:solidFill>
                  <a:srgbClr val="FFC000"/>
                </a:solidFill>
              </a:rPr>
              <a:t>School </a:t>
            </a:r>
            <a:r>
              <a:rPr lang="en-GB" sz="2800" b="1" dirty="0">
                <a:solidFill>
                  <a:srgbClr val="FFC000"/>
                </a:solidFill>
              </a:rPr>
              <a:t>of Public </a:t>
            </a:r>
            <a:r>
              <a:rPr lang="en-GB" sz="2800" b="1" dirty="0" smtClean="0">
                <a:solidFill>
                  <a:srgbClr val="FFC000"/>
                </a:solidFill>
              </a:rPr>
              <a:t>Health, </a:t>
            </a:r>
            <a:r>
              <a:rPr lang="en-GB" sz="2800" b="1" dirty="0" smtClean="0"/>
              <a:t>University </a:t>
            </a:r>
            <a:r>
              <a:rPr lang="en-GB" sz="2800" b="1" dirty="0"/>
              <a:t>of </a:t>
            </a:r>
            <a:r>
              <a:rPr lang="en-GB" sz="2800" b="1" dirty="0" smtClean="0"/>
              <a:t>Limpopo</a:t>
            </a:r>
          </a:p>
          <a:p>
            <a:pPr algn="ctr">
              <a:lnSpc>
                <a:spcPct val="80000"/>
              </a:lnSpc>
            </a:pPr>
            <a:endParaRPr lang="en-GB" sz="2800" b="1" dirty="0"/>
          </a:p>
        </p:txBody>
      </p:sp>
    </p:spTree>
  </p:cSld>
  <p:clrMapOvr>
    <a:masterClrMapping/>
  </p:clrMapOvr>
  <p:transition spd="slow">
    <p:newsfla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algn="ctr"/>
            <a:r>
              <a:rPr lang="en-GB" b="1"/>
              <a:t>When Qualitative used?</a:t>
            </a:r>
            <a:endParaRPr lang="th-TH" b="1"/>
          </a:p>
        </p:txBody>
      </p:sp>
      <p:sp>
        <p:nvSpPr>
          <p:cNvPr id="37891" name="Rectangle 3"/>
          <p:cNvSpPr>
            <a:spLocks noGrp="1" noChangeArrowheads="1"/>
          </p:cNvSpPr>
          <p:nvPr>
            <p:ph idx="1"/>
          </p:nvPr>
        </p:nvSpPr>
        <p:spPr>
          <a:xfrm>
            <a:off x="755576" y="1981200"/>
            <a:ext cx="7931224" cy="4114800"/>
          </a:xfrm>
        </p:spPr>
        <p:txBody>
          <a:bodyPr/>
          <a:lstStyle/>
          <a:p>
            <a:r>
              <a:rPr lang="en-GB" dirty="0"/>
              <a:t>Exploratory, prior to quantitative </a:t>
            </a:r>
            <a:r>
              <a:rPr lang="en-GB" dirty="0" smtClean="0"/>
              <a:t>work</a:t>
            </a:r>
          </a:p>
          <a:p>
            <a:endParaRPr lang="en-GB" dirty="0"/>
          </a:p>
          <a:p>
            <a:r>
              <a:rPr lang="en-GB" dirty="0"/>
              <a:t>As a way of examining the context of quantitative findings, or give dept of them</a:t>
            </a:r>
          </a:p>
          <a:p>
            <a:pPr>
              <a:buFont typeface="Wingdings" pitchFamily="2" charset="2"/>
              <a:buNone/>
            </a:pPr>
            <a:r>
              <a:rPr lang="en-GB" dirty="0"/>
              <a:t>   (Explanatory</a:t>
            </a:r>
            <a:r>
              <a:rPr lang="en-GB" dirty="0" smtClean="0"/>
              <a:t>)</a:t>
            </a:r>
          </a:p>
          <a:p>
            <a:pPr>
              <a:buFont typeface="Wingdings" pitchFamily="2" charset="2"/>
              <a:buNone/>
            </a:pPr>
            <a:endParaRPr lang="en-GB" dirty="0"/>
          </a:p>
          <a:p>
            <a:r>
              <a:rPr lang="en-GB" dirty="0"/>
              <a:t>On their own, in studies addressing questions</a:t>
            </a:r>
            <a:endParaRPr lang="th-TH" dirty="0"/>
          </a:p>
        </p:txBody>
      </p:sp>
    </p:spTree>
  </p:cSld>
  <p:clrMapOvr>
    <a:masterClrMapping/>
  </p:clrMapOvr>
  <p:transition spd="slow">
    <p:newsfla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ctr" eaLnBrk="1" hangingPunct="1"/>
            <a:r>
              <a:rPr lang="en-GB" sz="3500" b="1" dirty="0" smtClean="0"/>
              <a:t>Qualitative Methods</a:t>
            </a:r>
            <a:endParaRPr lang="th-TH" sz="3500" b="1" dirty="0" smtClean="0"/>
          </a:p>
        </p:txBody>
      </p:sp>
      <p:sp>
        <p:nvSpPr>
          <p:cNvPr id="11267" name="Rectangle 3"/>
          <p:cNvSpPr>
            <a:spLocks noGrp="1" noChangeArrowheads="1"/>
          </p:cNvSpPr>
          <p:nvPr>
            <p:ph type="body" idx="1"/>
          </p:nvPr>
        </p:nvSpPr>
        <p:spPr>
          <a:xfrm>
            <a:off x="323528" y="1773238"/>
            <a:ext cx="8363272" cy="4464050"/>
          </a:xfrm>
        </p:spPr>
        <p:txBody>
          <a:bodyPr>
            <a:normAutofit lnSpcReduction="10000"/>
          </a:bodyPr>
          <a:lstStyle/>
          <a:p>
            <a:pPr marL="514350" indent="-514350" eaLnBrk="1" hangingPunct="1">
              <a:buFont typeface="Arial" charset="0"/>
              <a:buAutoNum type="arabicPeriod"/>
            </a:pPr>
            <a:r>
              <a:rPr lang="en-GB" b="1" dirty="0" smtClean="0">
                <a:solidFill>
                  <a:schemeClr val="folHlink"/>
                </a:solidFill>
              </a:rPr>
              <a:t>Exploring</a:t>
            </a:r>
            <a:r>
              <a:rPr lang="en-GB" dirty="0" smtClean="0"/>
              <a:t> a topic about which little is known in order to provide insights for intervention;</a:t>
            </a:r>
          </a:p>
          <a:p>
            <a:pPr marL="514350" indent="-514350" eaLnBrk="1" hangingPunct="1">
              <a:buFont typeface="Arial" charset="0"/>
              <a:buAutoNum type="arabicPeriod"/>
            </a:pPr>
            <a:r>
              <a:rPr lang="en-GB" b="1" dirty="0" smtClean="0">
                <a:solidFill>
                  <a:schemeClr val="folHlink"/>
                </a:solidFill>
              </a:rPr>
              <a:t>Investigating</a:t>
            </a:r>
            <a:r>
              <a:rPr lang="en-GB" dirty="0" smtClean="0"/>
              <a:t> the feasibility, acceptability and appropriateness of potential interventions;</a:t>
            </a:r>
          </a:p>
          <a:p>
            <a:pPr marL="514350" indent="-514350" eaLnBrk="1" hangingPunct="1">
              <a:buFont typeface="Arial" charset="0"/>
              <a:buAutoNum type="arabicPeriod"/>
            </a:pPr>
            <a:r>
              <a:rPr lang="en-GB" b="1" dirty="0" smtClean="0">
                <a:solidFill>
                  <a:schemeClr val="folHlink"/>
                </a:solidFill>
              </a:rPr>
              <a:t>Developing</a:t>
            </a:r>
            <a:r>
              <a:rPr lang="en-GB" dirty="0" smtClean="0"/>
              <a:t> appropriate questionnaires at the early stage of a study;</a:t>
            </a:r>
          </a:p>
          <a:p>
            <a:pPr marL="514350" indent="-514350" eaLnBrk="1" hangingPunct="1">
              <a:buFont typeface="Arial" charset="0"/>
              <a:buAutoNum type="arabicPeriod"/>
            </a:pPr>
            <a:r>
              <a:rPr lang="en-GB" b="1" dirty="0" smtClean="0">
                <a:solidFill>
                  <a:schemeClr val="folHlink"/>
                </a:solidFill>
              </a:rPr>
              <a:t>Validating</a:t>
            </a:r>
            <a:r>
              <a:rPr lang="en-GB" dirty="0" smtClean="0"/>
              <a:t> quantitative data through "triangulation," i.e., the use of multiple methods;</a:t>
            </a:r>
          </a:p>
        </p:txBody>
      </p:sp>
    </p:spTree>
    <p:extLst>
      <p:ext uri="{BB962C8B-B14F-4D97-AF65-F5344CB8AC3E}">
        <p14:creationId xmlns:p14="http://schemas.microsoft.com/office/powerpoint/2010/main" val="3299173052"/>
      </p:ext>
    </p:extLst>
  </p:cSld>
  <p:clrMapOvr>
    <a:masterClrMapping/>
  </p:clrMapOvr>
  <p:transition spd="slow">
    <p:newsfla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lgn="ctr" eaLnBrk="1" hangingPunct="1"/>
            <a:r>
              <a:rPr lang="en-GB" sz="3500" b="1" smtClean="0"/>
              <a:t>Qualitative Methods in M &amp; E</a:t>
            </a:r>
            <a:endParaRPr lang="th-TH" sz="3500" b="1" smtClean="0"/>
          </a:p>
        </p:txBody>
      </p:sp>
      <p:sp>
        <p:nvSpPr>
          <p:cNvPr id="12291" name="Rectangle 3"/>
          <p:cNvSpPr>
            <a:spLocks noGrp="1" noChangeArrowheads="1"/>
          </p:cNvSpPr>
          <p:nvPr>
            <p:ph type="body" idx="1"/>
          </p:nvPr>
        </p:nvSpPr>
        <p:spPr>
          <a:xfrm>
            <a:off x="539552" y="1628800"/>
            <a:ext cx="8115300" cy="4543425"/>
          </a:xfrm>
        </p:spPr>
        <p:txBody>
          <a:bodyPr/>
          <a:lstStyle/>
          <a:p>
            <a:pPr marL="514350" indent="-514350" eaLnBrk="1" hangingPunct="1">
              <a:lnSpc>
                <a:spcPct val="90000"/>
              </a:lnSpc>
              <a:buFont typeface="Arial" charset="0"/>
              <a:buAutoNum type="arabicPeriod" startAt="5"/>
            </a:pPr>
            <a:r>
              <a:rPr lang="en-GB" b="1" dirty="0" smtClean="0">
                <a:solidFill>
                  <a:schemeClr val="folHlink"/>
                </a:solidFill>
              </a:rPr>
              <a:t>Complementing</a:t>
            </a:r>
            <a:r>
              <a:rPr lang="en-GB" dirty="0" smtClean="0"/>
              <a:t> the quantitative component of a study by providing concrete examples or explaining observed practices;</a:t>
            </a:r>
            <a:endParaRPr lang="th-TH" dirty="0" smtClean="0"/>
          </a:p>
          <a:p>
            <a:pPr marL="514350" indent="-514350" eaLnBrk="1" hangingPunct="1">
              <a:lnSpc>
                <a:spcPct val="90000"/>
              </a:lnSpc>
              <a:buFont typeface="Arial" charset="0"/>
              <a:buAutoNum type="arabicPeriod" startAt="5"/>
            </a:pPr>
            <a:r>
              <a:rPr lang="en-US" b="1" dirty="0" smtClean="0">
                <a:solidFill>
                  <a:schemeClr val="folHlink"/>
                </a:solidFill>
              </a:rPr>
              <a:t>D</a:t>
            </a:r>
            <a:r>
              <a:rPr lang="en-GB" b="1" dirty="0" err="1" smtClean="0">
                <a:solidFill>
                  <a:schemeClr val="folHlink"/>
                </a:solidFill>
              </a:rPr>
              <a:t>eveloping</a:t>
            </a:r>
            <a:r>
              <a:rPr lang="en-GB" dirty="0" smtClean="0"/>
              <a:t> appropriate materials for educational interventions;</a:t>
            </a:r>
          </a:p>
          <a:p>
            <a:pPr marL="514350" indent="-514350" eaLnBrk="1" hangingPunct="1">
              <a:lnSpc>
                <a:spcPct val="90000"/>
              </a:lnSpc>
              <a:buFont typeface="Arial" charset="0"/>
              <a:buAutoNum type="arabicPeriod" startAt="5"/>
            </a:pPr>
            <a:r>
              <a:rPr lang="en-GB" b="1" dirty="0" smtClean="0">
                <a:solidFill>
                  <a:schemeClr val="folHlink"/>
                </a:solidFill>
              </a:rPr>
              <a:t>Identifying</a:t>
            </a:r>
            <a:r>
              <a:rPr lang="en-GB" dirty="0" smtClean="0"/>
              <a:t> problems in on-going interventions and suggesting appropriate solutions;</a:t>
            </a:r>
          </a:p>
          <a:p>
            <a:pPr marL="514350" indent="-514350" eaLnBrk="1" hangingPunct="1">
              <a:lnSpc>
                <a:spcPct val="90000"/>
              </a:lnSpc>
              <a:buFont typeface="Arial" charset="0"/>
              <a:buAutoNum type="arabicPeriod" startAt="5"/>
            </a:pPr>
            <a:r>
              <a:rPr lang="en-GB" b="1" dirty="0" smtClean="0">
                <a:solidFill>
                  <a:schemeClr val="folHlink"/>
                </a:solidFill>
              </a:rPr>
              <a:t>Assessing</a:t>
            </a:r>
            <a:r>
              <a:rPr lang="en-GB" dirty="0" smtClean="0"/>
              <a:t> the impact of on-going or completed interventions.</a:t>
            </a:r>
            <a:endParaRPr lang="th-TH" dirty="0" smtClean="0"/>
          </a:p>
        </p:txBody>
      </p:sp>
    </p:spTree>
    <p:extLst>
      <p:ext uri="{BB962C8B-B14F-4D97-AF65-F5344CB8AC3E}">
        <p14:creationId xmlns:p14="http://schemas.microsoft.com/office/powerpoint/2010/main" val="2240989310"/>
      </p:ext>
    </p:extLst>
  </p:cSld>
  <p:clrMapOvr>
    <a:masterClrMapping/>
  </p:clrMapOvr>
  <p:transition spd="slow">
    <p:newsfla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285875" y="785813"/>
            <a:ext cx="7391400" cy="1143000"/>
          </a:xfrm>
        </p:spPr>
        <p:txBody>
          <a:bodyPr>
            <a:normAutofit fontScale="90000"/>
          </a:bodyPr>
          <a:lstStyle/>
          <a:p>
            <a:pPr marL="838200" indent="-838200" algn="ctr" eaLnBrk="1" hangingPunct="1"/>
            <a:r>
              <a:rPr lang="en-GB" sz="3500" b="1" dirty="0" smtClean="0"/>
              <a:t>Linking qualitative and quantitative methods</a:t>
            </a:r>
            <a:br>
              <a:rPr lang="en-GB" sz="3500" b="1" dirty="0" smtClean="0"/>
            </a:br>
            <a:r>
              <a:rPr lang="en-GB" sz="3500" b="1" dirty="0" smtClean="0"/>
              <a:t/>
            </a:r>
            <a:br>
              <a:rPr lang="en-GB" sz="3500" b="1" dirty="0" smtClean="0"/>
            </a:br>
            <a:endParaRPr lang="th-TH" sz="3500" b="1" dirty="0" smtClean="0"/>
          </a:p>
        </p:txBody>
      </p:sp>
      <p:sp>
        <p:nvSpPr>
          <p:cNvPr id="13315" name="Rectangle 3"/>
          <p:cNvSpPr>
            <a:spLocks noGrp="1" noChangeArrowheads="1"/>
          </p:cNvSpPr>
          <p:nvPr>
            <p:ph type="body" idx="1"/>
          </p:nvPr>
        </p:nvSpPr>
        <p:spPr>
          <a:xfrm>
            <a:off x="755650" y="2500313"/>
            <a:ext cx="7931150" cy="3665537"/>
          </a:xfrm>
        </p:spPr>
        <p:txBody>
          <a:bodyPr/>
          <a:lstStyle/>
          <a:p>
            <a:pPr marL="609600" indent="-609600" eaLnBrk="1" hangingPunct="1">
              <a:lnSpc>
                <a:spcPct val="90000"/>
              </a:lnSpc>
              <a:buFont typeface="Wingdings" pitchFamily="2" charset="2"/>
              <a:buNone/>
            </a:pPr>
            <a:endParaRPr lang="en-GB" sz="2000" b="1" dirty="0" smtClean="0"/>
          </a:p>
          <a:p>
            <a:pPr marL="609600" indent="-609600">
              <a:lnSpc>
                <a:spcPct val="90000"/>
              </a:lnSpc>
              <a:buNone/>
            </a:pPr>
            <a:r>
              <a:rPr lang="en-GB" b="1" dirty="0"/>
              <a:t>Pattern 1: </a:t>
            </a:r>
            <a:endParaRPr lang="en-GB" b="1" dirty="0" smtClean="0"/>
          </a:p>
          <a:p>
            <a:pPr marL="609600" indent="-609600">
              <a:lnSpc>
                <a:spcPct val="90000"/>
              </a:lnSpc>
              <a:buNone/>
            </a:pPr>
            <a:endParaRPr lang="en-GB" sz="3200" b="1" dirty="0">
              <a:solidFill>
                <a:srgbClr val="FF0000"/>
              </a:solidFill>
            </a:endParaRPr>
          </a:p>
          <a:p>
            <a:pPr marL="609600" indent="-609600">
              <a:lnSpc>
                <a:spcPct val="90000"/>
              </a:lnSpc>
              <a:buNone/>
            </a:pPr>
            <a:r>
              <a:rPr lang="en-GB" sz="3200" dirty="0" smtClean="0">
                <a:solidFill>
                  <a:srgbClr val="FF0000"/>
                </a:solidFill>
              </a:rPr>
              <a:t>Continuous</a:t>
            </a:r>
            <a:r>
              <a:rPr lang="en-GB" sz="3200" dirty="0" smtClean="0"/>
              <a:t>, integrated collection of both kinds of data</a:t>
            </a:r>
          </a:p>
          <a:p>
            <a:pPr marL="609600" indent="-609600" eaLnBrk="1" hangingPunct="1">
              <a:lnSpc>
                <a:spcPct val="90000"/>
              </a:lnSpc>
              <a:buFont typeface="Wingdings" pitchFamily="2" charset="2"/>
              <a:buNone/>
            </a:pPr>
            <a:endParaRPr lang="en-GB" sz="2000" dirty="0" smtClean="0"/>
          </a:p>
          <a:p>
            <a:pPr marL="609600" indent="-609600" eaLnBrk="1" hangingPunct="1">
              <a:lnSpc>
                <a:spcPct val="90000"/>
              </a:lnSpc>
              <a:buFont typeface="Wingdings" pitchFamily="2" charset="2"/>
              <a:buNone/>
            </a:pPr>
            <a:endParaRPr lang="en-GB" sz="1800" dirty="0" smtClean="0"/>
          </a:p>
          <a:p>
            <a:pPr marL="609600" indent="-609600" eaLnBrk="1" hangingPunct="1">
              <a:lnSpc>
                <a:spcPct val="90000"/>
              </a:lnSpc>
              <a:buFont typeface="Wingdings" pitchFamily="2" charset="2"/>
              <a:buNone/>
            </a:pPr>
            <a:endParaRPr lang="th-TH" sz="2000" dirty="0" smtClean="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0788" y="1781924"/>
            <a:ext cx="4162425"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3845634"/>
      </p:ext>
    </p:extLst>
  </p:cSld>
  <p:clrMapOvr>
    <a:masterClrMapping/>
  </p:clrMapOvr>
  <p:transition spd="slow">
    <p:newsfla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619672" y="260648"/>
            <a:ext cx="7010400" cy="1027584"/>
          </a:xfrm>
        </p:spPr>
        <p:txBody>
          <a:bodyPr>
            <a:normAutofit fontScale="90000"/>
          </a:bodyPr>
          <a:lstStyle/>
          <a:p>
            <a:pPr algn="ctr"/>
            <a:r>
              <a:rPr lang="en-GB" sz="4000" b="1" dirty="0" smtClean="0"/>
              <a:t>Linking qualitative and quantitative methods</a:t>
            </a:r>
            <a:endParaRPr lang="en-US" dirty="0" smtClean="0"/>
          </a:p>
        </p:txBody>
      </p:sp>
      <p:sp>
        <p:nvSpPr>
          <p:cNvPr id="3" name="Content Placeholder 2"/>
          <p:cNvSpPr>
            <a:spLocks noGrp="1"/>
          </p:cNvSpPr>
          <p:nvPr>
            <p:ph idx="1"/>
          </p:nvPr>
        </p:nvSpPr>
        <p:spPr>
          <a:xfrm>
            <a:off x="683568" y="2204864"/>
            <a:ext cx="7972425" cy="3095625"/>
          </a:xfrm>
        </p:spPr>
        <p:txBody>
          <a:bodyPr/>
          <a:lstStyle/>
          <a:p>
            <a:pPr marL="609600" indent="-609600">
              <a:lnSpc>
                <a:spcPct val="90000"/>
              </a:lnSpc>
              <a:buNone/>
              <a:defRPr/>
            </a:pPr>
            <a:r>
              <a:rPr lang="en-US" dirty="0" smtClean="0"/>
              <a:t>Pattern </a:t>
            </a:r>
            <a:r>
              <a:rPr lang="en-US" dirty="0"/>
              <a:t>2 </a:t>
            </a:r>
            <a:r>
              <a:rPr lang="en-US" dirty="0" smtClean="0"/>
              <a:t>:</a:t>
            </a:r>
          </a:p>
          <a:p>
            <a:pPr marL="609600" indent="-609600">
              <a:lnSpc>
                <a:spcPct val="90000"/>
              </a:lnSpc>
              <a:buNone/>
              <a:defRPr/>
            </a:pPr>
            <a:endParaRPr lang="en-US" dirty="0" smtClean="0"/>
          </a:p>
          <a:p>
            <a:pPr marL="609600" indent="-609600">
              <a:lnSpc>
                <a:spcPct val="90000"/>
              </a:lnSpc>
              <a:buNone/>
              <a:defRPr/>
            </a:pPr>
            <a:r>
              <a:rPr lang="en-GB" dirty="0" smtClean="0">
                <a:solidFill>
                  <a:srgbClr val="FF0000"/>
                </a:solidFill>
              </a:rPr>
              <a:t>Quantitative</a:t>
            </a:r>
            <a:r>
              <a:rPr lang="en-GB" dirty="0" smtClean="0"/>
              <a:t>……Pre .......Process ……Post.....    </a:t>
            </a:r>
          </a:p>
          <a:p>
            <a:pPr marL="609600" indent="-609600" eaLnBrk="1" hangingPunct="1">
              <a:lnSpc>
                <a:spcPct val="90000"/>
              </a:lnSpc>
              <a:buFont typeface="Wingdings" pitchFamily="2" charset="2"/>
              <a:buNone/>
              <a:defRPr/>
            </a:pPr>
            <a:r>
              <a:rPr lang="en-GB" dirty="0" smtClean="0">
                <a:solidFill>
                  <a:srgbClr val="92D050"/>
                </a:solidFill>
              </a:rPr>
              <a:t>Qualitative</a:t>
            </a:r>
            <a:r>
              <a:rPr lang="en-GB" dirty="0" smtClean="0"/>
              <a:t>…continuous field work…………….</a:t>
            </a:r>
          </a:p>
          <a:p>
            <a:pPr>
              <a:defRPr/>
            </a:pPr>
            <a:endParaRPr lang="en-US" dirty="0"/>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5139" y="4869160"/>
            <a:ext cx="4162425"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3286299"/>
      </p:ext>
    </p:extLst>
  </p:cSld>
  <p:clrMapOvr>
    <a:masterClrMapping/>
  </p:clrMapOvr>
  <p:transition spd="slow">
    <p:newsfla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403648" y="188640"/>
            <a:ext cx="7010400" cy="1295400"/>
          </a:xfrm>
        </p:spPr>
        <p:txBody>
          <a:bodyPr>
            <a:normAutofit fontScale="90000"/>
          </a:bodyPr>
          <a:lstStyle/>
          <a:p>
            <a:pPr algn="ctr"/>
            <a:r>
              <a:rPr lang="en-GB" sz="4000" b="1" dirty="0" smtClean="0"/>
              <a:t>Linking qualitative and quantitative methods</a:t>
            </a:r>
            <a:endParaRPr lang="en-US" dirty="0" smtClean="0"/>
          </a:p>
        </p:txBody>
      </p:sp>
      <p:sp>
        <p:nvSpPr>
          <p:cNvPr id="3" name="Content Placeholder 2"/>
          <p:cNvSpPr>
            <a:spLocks noGrp="1"/>
          </p:cNvSpPr>
          <p:nvPr>
            <p:ph idx="1"/>
          </p:nvPr>
        </p:nvSpPr>
        <p:spPr>
          <a:xfrm>
            <a:off x="500063" y="2857500"/>
            <a:ext cx="8186737" cy="3238500"/>
          </a:xfrm>
        </p:spPr>
        <p:txBody>
          <a:bodyPr/>
          <a:lstStyle/>
          <a:p>
            <a:pPr marL="609600" indent="-609600">
              <a:lnSpc>
                <a:spcPct val="90000"/>
              </a:lnSpc>
              <a:buNone/>
              <a:defRPr/>
            </a:pPr>
            <a:r>
              <a:rPr lang="en-US" dirty="0"/>
              <a:t>Pattern </a:t>
            </a:r>
            <a:r>
              <a:rPr lang="en-US" dirty="0" smtClean="0"/>
              <a:t>3</a:t>
            </a:r>
          </a:p>
          <a:p>
            <a:pPr marL="609600" indent="-609600">
              <a:lnSpc>
                <a:spcPct val="90000"/>
              </a:lnSpc>
              <a:buNone/>
              <a:defRPr/>
            </a:pPr>
            <a:endParaRPr lang="en-US" sz="3200" dirty="0">
              <a:solidFill>
                <a:srgbClr val="92D050"/>
              </a:solidFill>
            </a:endParaRPr>
          </a:p>
          <a:p>
            <a:pPr marL="609600" indent="-609600">
              <a:lnSpc>
                <a:spcPct val="90000"/>
              </a:lnSpc>
              <a:buNone/>
              <a:defRPr/>
            </a:pPr>
            <a:r>
              <a:rPr lang="en-GB" sz="3200" dirty="0" smtClean="0">
                <a:solidFill>
                  <a:srgbClr val="92D050"/>
                </a:solidFill>
              </a:rPr>
              <a:t>Qualitative </a:t>
            </a:r>
            <a:r>
              <a:rPr lang="en-GB" sz="3200" dirty="0" smtClean="0"/>
              <a:t>…..</a:t>
            </a:r>
            <a:r>
              <a:rPr lang="en-GB" sz="3200" dirty="0" smtClean="0">
                <a:solidFill>
                  <a:srgbClr val="FF0000"/>
                </a:solidFill>
              </a:rPr>
              <a:t>Quantitative</a:t>
            </a:r>
            <a:r>
              <a:rPr lang="en-GB" sz="3200" dirty="0" smtClean="0"/>
              <a:t>…….</a:t>
            </a:r>
            <a:r>
              <a:rPr lang="en-GB" sz="3200" dirty="0" smtClean="0">
                <a:solidFill>
                  <a:srgbClr val="92D050"/>
                </a:solidFill>
              </a:rPr>
              <a:t>Qualitative</a:t>
            </a:r>
          </a:p>
          <a:p>
            <a:pPr marL="609600" indent="-609600" eaLnBrk="1" hangingPunct="1">
              <a:lnSpc>
                <a:spcPct val="90000"/>
              </a:lnSpc>
              <a:buFont typeface="Wingdings" pitchFamily="2" charset="2"/>
              <a:buNone/>
              <a:defRPr/>
            </a:pPr>
            <a:r>
              <a:rPr lang="en-GB" sz="3200" dirty="0" smtClean="0"/>
              <a:t>   </a:t>
            </a:r>
            <a:r>
              <a:rPr lang="en-GB" sz="2400" dirty="0" smtClean="0"/>
              <a:t>(exploration)            (questionnaire)         (deepen, </a:t>
            </a:r>
          </a:p>
          <a:p>
            <a:pPr marL="609600" indent="-609600" eaLnBrk="1" hangingPunct="1">
              <a:lnSpc>
                <a:spcPct val="90000"/>
              </a:lnSpc>
              <a:buFont typeface="Wingdings" pitchFamily="2" charset="2"/>
              <a:buNone/>
              <a:defRPr/>
            </a:pPr>
            <a:r>
              <a:rPr lang="en-GB" sz="2400" dirty="0" smtClean="0"/>
              <a:t>                                                                      test findings)</a:t>
            </a:r>
          </a:p>
          <a:p>
            <a:pPr>
              <a:buFont typeface="Wingdings" pitchFamily="2" charset="2"/>
              <a:buNone/>
              <a:defRPr/>
            </a:pPr>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0787" y="1785938"/>
            <a:ext cx="4162425"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1682780"/>
      </p:ext>
    </p:extLst>
  </p:cSld>
  <p:clrMapOvr>
    <a:masterClrMapping/>
  </p:clrMapOvr>
  <p:transition spd="slow">
    <p:newsfla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547664" y="30413"/>
            <a:ext cx="7010400" cy="1295400"/>
          </a:xfrm>
        </p:spPr>
        <p:txBody>
          <a:bodyPr>
            <a:normAutofit fontScale="90000"/>
          </a:bodyPr>
          <a:lstStyle/>
          <a:p>
            <a:pPr algn="ctr"/>
            <a:r>
              <a:rPr lang="en-GB" sz="4000" b="1" dirty="0" smtClean="0"/>
              <a:t>Linking qualitative and quantitative methods</a:t>
            </a:r>
            <a:endParaRPr lang="en-US" dirty="0" smtClean="0"/>
          </a:p>
        </p:txBody>
      </p:sp>
      <p:sp>
        <p:nvSpPr>
          <p:cNvPr id="3" name="Content Placeholder 2"/>
          <p:cNvSpPr>
            <a:spLocks noGrp="1"/>
          </p:cNvSpPr>
          <p:nvPr>
            <p:ph idx="1"/>
          </p:nvPr>
        </p:nvSpPr>
        <p:spPr>
          <a:xfrm>
            <a:off x="539552" y="2500313"/>
            <a:ext cx="8147248" cy="3595687"/>
          </a:xfrm>
        </p:spPr>
        <p:txBody>
          <a:bodyPr/>
          <a:lstStyle/>
          <a:p>
            <a:pPr marL="609600" indent="-609600">
              <a:lnSpc>
                <a:spcPct val="90000"/>
              </a:lnSpc>
              <a:buNone/>
              <a:defRPr/>
            </a:pPr>
            <a:r>
              <a:rPr lang="en-GB" b="1" dirty="0"/>
              <a:t>Pattern 4 </a:t>
            </a:r>
            <a:r>
              <a:rPr lang="en-GB" b="1" dirty="0" smtClean="0"/>
              <a:t>:</a:t>
            </a:r>
          </a:p>
          <a:p>
            <a:pPr marL="609600" indent="-609600">
              <a:lnSpc>
                <a:spcPct val="90000"/>
              </a:lnSpc>
              <a:buNone/>
              <a:defRPr/>
            </a:pPr>
            <a:endParaRPr lang="en-GB" b="1" dirty="0">
              <a:solidFill>
                <a:srgbClr val="FF0000"/>
              </a:solidFill>
            </a:endParaRPr>
          </a:p>
          <a:p>
            <a:pPr marL="609600" indent="-609600">
              <a:lnSpc>
                <a:spcPct val="90000"/>
              </a:lnSpc>
              <a:buNone/>
              <a:defRPr/>
            </a:pPr>
            <a:r>
              <a:rPr lang="en-GB" dirty="0" smtClean="0">
                <a:solidFill>
                  <a:srgbClr val="FF0000"/>
                </a:solidFill>
              </a:rPr>
              <a:t>Quantitative</a:t>
            </a:r>
            <a:r>
              <a:rPr lang="en-GB" dirty="0" smtClean="0"/>
              <a:t>………</a:t>
            </a:r>
            <a:r>
              <a:rPr lang="en-GB" dirty="0" smtClean="0">
                <a:solidFill>
                  <a:srgbClr val="92D050"/>
                </a:solidFill>
              </a:rPr>
              <a:t>Qualitative</a:t>
            </a:r>
            <a:r>
              <a:rPr lang="en-GB" dirty="0" smtClean="0"/>
              <a:t>……</a:t>
            </a:r>
            <a:r>
              <a:rPr lang="en-GB" dirty="0" smtClean="0">
                <a:solidFill>
                  <a:srgbClr val="FF0000"/>
                </a:solidFill>
              </a:rPr>
              <a:t>Quantitative</a:t>
            </a:r>
          </a:p>
          <a:p>
            <a:pPr marL="609600" indent="-609600" eaLnBrk="1" hangingPunct="1">
              <a:lnSpc>
                <a:spcPct val="90000"/>
              </a:lnSpc>
              <a:buFont typeface="Wingdings" pitchFamily="2" charset="2"/>
              <a:buNone/>
              <a:defRPr/>
            </a:pPr>
            <a:r>
              <a:rPr lang="en-GB" dirty="0" smtClean="0"/>
              <a:t>    (survey)            (fieldwork)        (experiment)</a:t>
            </a:r>
            <a:endParaRPr lang="th-TH" dirty="0" smtClean="0"/>
          </a:p>
          <a:p>
            <a:pPr>
              <a:buFont typeface="Wingdings" pitchFamily="2" charset="2"/>
              <a:buNone/>
              <a:defRPr/>
            </a:pPr>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4941168"/>
            <a:ext cx="4162425"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7152002"/>
      </p:ext>
    </p:extLst>
  </p:cSld>
  <p:clrMapOvr>
    <a:masterClrMapping/>
  </p:clrMapOvr>
  <p:transition spd="slow">
    <p:newsfla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219200" y="533400"/>
            <a:ext cx="7391400" cy="1143000"/>
          </a:xfrm>
        </p:spPr>
        <p:txBody>
          <a:bodyPr>
            <a:normAutofit fontScale="90000"/>
          </a:bodyPr>
          <a:lstStyle/>
          <a:p>
            <a:pPr marL="838200" indent="-838200" algn="ctr"/>
            <a:r>
              <a:rPr lang="en-GB" sz="3500" b="1"/>
              <a:t>Linking qualitative and quantitative methods</a:t>
            </a:r>
            <a:br>
              <a:rPr lang="en-GB" sz="3500" b="1"/>
            </a:br>
            <a:endParaRPr lang="th-TH" sz="3500" b="1"/>
          </a:p>
        </p:txBody>
      </p:sp>
      <p:sp>
        <p:nvSpPr>
          <p:cNvPr id="39939" name="Rectangle 3"/>
          <p:cNvSpPr>
            <a:spLocks noGrp="1" noChangeArrowheads="1"/>
          </p:cNvSpPr>
          <p:nvPr>
            <p:ph idx="1"/>
          </p:nvPr>
        </p:nvSpPr>
        <p:spPr>
          <a:xfrm>
            <a:off x="467544" y="1773238"/>
            <a:ext cx="8219256" cy="4392612"/>
          </a:xfrm>
        </p:spPr>
        <p:txBody>
          <a:bodyPr>
            <a:normAutofit fontScale="85000" lnSpcReduction="10000"/>
          </a:bodyPr>
          <a:lstStyle/>
          <a:p>
            <a:pPr marL="609600" indent="-609600">
              <a:lnSpc>
                <a:spcPct val="90000"/>
              </a:lnSpc>
              <a:buFont typeface="Wingdings" pitchFamily="2" charset="2"/>
              <a:buNone/>
            </a:pPr>
            <a:endParaRPr lang="en-GB" sz="2000" b="1" dirty="0"/>
          </a:p>
          <a:p>
            <a:pPr marL="609600" indent="-609600">
              <a:lnSpc>
                <a:spcPct val="90000"/>
              </a:lnSpc>
              <a:buFont typeface="Wingdings" pitchFamily="2" charset="2"/>
              <a:buNone/>
            </a:pPr>
            <a:r>
              <a:rPr lang="en-GB" sz="2000" dirty="0" smtClean="0"/>
              <a:t>a. </a:t>
            </a:r>
            <a:r>
              <a:rPr lang="en-GB" dirty="0" smtClean="0"/>
              <a:t>Continuous</a:t>
            </a:r>
            <a:r>
              <a:rPr lang="en-GB" dirty="0"/>
              <a:t>, integrated collection of </a:t>
            </a:r>
            <a:r>
              <a:rPr lang="en-GB" dirty="0">
                <a:solidFill>
                  <a:srgbClr val="FF0000"/>
                </a:solidFill>
              </a:rPr>
              <a:t>both kinds </a:t>
            </a:r>
            <a:r>
              <a:rPr lang="en-GB" dirty="0"/>
              <a:t>of data</a:t>
            </a:r>
          </a:p>
          <a:p>
            <a:pPr marL="609600" indent="-609600">
              <a:lnSpc>
                <a:spcPct val="90000"/>
              </a:lnSpc>
              <a:buFont typeface="Wingdings" pitchFamily="2" charset="2"/>
              <a:buNone/>
            </a:pPr>
            <a:endParaRPr lang="en-GB" dirty="0"/>
          </a:p>
          <a:p>
            <a:pPr marL="609600" indent="-609600">
              <a:lnSpc>
                <a:spcPct val="90000"/>
              </a:lnSpc>
              <a:buFont typeface="Wingdings" pitchFamily="2" charset="2"/>
              <a:buNone/>
            </a:pPr>
            <a:r>
              <a:rPr lang="en-GB" dirty="0"/>
              <a:t>b. </a:t>
            </a:r>
            <a:r>
              <a:rPr lang="en-GB" dirty="0">
                <a:solidFill>
                  <a:srgbClr val="0070C0"/>
                </a:solidFill>
              </a:rPr>
              <a:t>Quantitative</a:t>
            </a:r>
            <a:r>
              <a:rPr lang="en-GB" dirty="0"/>
              <a:t> </a:t>
            </a:r>
            <a:r>
              <a:rPr lang="en-GB" dirty="0" smtClean="0"/>
              <a:t>…… </a:t>
            </a:r>
            <a:r>
              <a:rPr lang="en-GB" dirty="0" err="1" smtClean="0"/>
              <a:t>Q1</a:t>
            </a:r>
            <a:r>
              <a:rPr lang="en-GB" dirty="0" smtClean="0"/>
              <a:t>……….</a:t>
            </a:r>
            <a:r>
              <a:rPr lang="en-GB" dirty="0" err="1" smtClean="0"/>
              <a:t>Q2</a:t>
            </a:r>
            <a:r>
              <a:rPr lang="en-GB" dirty="0" smtClean="0"/>
              <a:t>…………….</a:t>
            </a:r>
            <a:r>
              <a:rPr lang="en-GB" dirty="0" err="1" smtClean="0"/>
              <a:t>Q3</a:t>
            </a:r>
            <a:r>
              <a:rPr lang="en-GB" dirty="0"/>
              <a:t>…………</a:t>
            </a:r>
          </a:p>
          <a:p>
            <a:pPr marL="609600" indent="-609600">
              <a:lnSpc>
                <a:spcPct val="90000"/>
              </a:lnSpc>
              <a:buFont typeface="Wingdings" pitchFamily="2" charset="2"/>
              <a:buNone/>
            </a:pPr>
            <a:r>
              <a:rPr lang="en-GB" dirty="0"/>
              <a:t>    </a:t>
            </a:r>
            <a:r>
              <a:rPr lang="en-GB" dirty="0" smtClean="0"/>
              <a:t> </a:t>
            </a:r>
            <a:r>
              <a:rPr lang="en-GB" dirty="0" smtClean="0">
                <a:solidFill>
                  <a:srgbClr val="FFC000"/>
                </a:solidFill>
              </a:rPr>
              <a:t>Qualitative</a:t>
            </a:r>
            <a:r>
              <a:rPr lang="en-GB" dirty="0"/>
              <a:t>……………continuous field work</a:t>
            </a:r>
            <a:r>
              <a:rPr lang="en-GB" dirty="0" smtClean="0"/>
              <a:t>………………</a:t>
            </a:r>
            <a:endParaRPr lang="en-GB" dirty="0"/>
          </a:p>
          <a:p>
            <a:pPr marL="609600" indent="-609600">
              <a:lnSpc>
                <a:spcPct val="90000"/>
              </a:lnSpc>
              <a:buFont typeface="Wingdings" pitchFamily="2" charset="2"/>
              <a:buNone/>
            </a:pPr>
            <a:endParaRPr lang="en-GB" dirty="0"/>
          </a:p>
          <a:p>
            <a:pPr marL="609600" indent="-609600">
              <a:lnSpc>
                <a:spcPct val="90000"/>
              </a:lnSpc>
              <a:buFont typeface="Wingdings" pitchFamily="2" charset="2"/>
              <a:buNone/>
            </a:pPr>
            <a:r>
              <a:rPr lang="en-GB" dirty="0"/>
              <a:t>c. </a:t>
            </a:r>
            <a:r>
              <a:rPr lang="en-GB" dirty="0">
                <a:solidFill>
                  <a:srgbClr val="FFC000"/>
                </a:solidFill>
              </a:rPr>
              <a:t>Qualitative</a:t>
            </a:r>
            <a:r>
              <a:rPr lang="en-GB" dirty="0"/>
              <a:t> </a:t>
            </a:r>
            <a:r>
              <a:rPr lang="en-GB" dirty="0" smtClean="0"/>
              <a:t>…………</a:t>
            </a:r>
            <a:r>
              <a:rPr lang="en-GB" dirty="0">
                <a:solidFill>
                  <a:srgbClr val="0070C0"/>
                </a:solidFill>
              </a:rPr>
              <a:t>Q</a:t>
            </a:r>
            <a:r>
              <a:rPr lang="en-GB" dirty="0" smtClean="0">
                <a:solidFill>
                  <a:srgbClr val="0070C0"/>
                </a:solidFill>
              </a:rPr>
              <a:t>uantitative</a:t>
            </a:r>
            <a:r>
              <a:rPr lang="en-GB" dirty="0" smtClean="0"/>
              <a:t>………………</a:t>
            </a:r>
            <a:r>
              <a:rPr lang="en-GB" dirty="0" smtClean="0">
                <a:solidFill>
                  <a:srgbClr val="FFC000"/>
                </a:solidFill>
              </a:rPr>
              <a:t>Qualitative</a:t>
            </a:r>
            <a:endParaRPr lang="en-GB" dirty="0">
              <a:solidFill>
                <a:srgbClr val="FFC000"/>
              </a:solidFill>
            </a:endParaRPr>
          </a:p>
          <a:p>
            <a:pPr marL="609600" indent="-609600">
              <a:lnSpc>
                <a:spcPct val="90000"/>
              </a:lnSpc>
              <a:buFont typeface="Wingdings" pitchFamily="2" charset="2"/>
              <a:buNone/>
            </a:pPr>
            <a:r>
              <a:rPr lang="en-GB" dirty="0"/>
              <a:t>   (exploration)                  (questionnaire)            (deepen, test findings)</a:t>
            </a:r>
          </a:p>
          <a:p>
            <a:pPr marL="609600" indent="-609600">
              <a:lnSpc>
                <a:spcPct val="90000"/>
              </a:lnSpc>
              <a:buFont typeface="Wingdings" pitchFamily="2" charset="2"/>
              <a:buNone/>
            </a:pPr>
            <a:endParaRPr lang="en-GB" dirty="0"/>
          </a:p>
          <a:p>
            <a:pPr marL="609600" indent="-609600">
              <a:lnSpc>
                <a:spcPct val="90000"/>
              </a:lnSpc>
              <a:buFont typeface="Wingdings" pitchFamily="2" charset="2"/>
              <a:buNone/>
            </a:pPr>
            <a:r>
              <a:rPr lang="en-GB" dirty="0" smtClean="0"/>
              <a:t>d. </a:t>
            </a:r>
            <a:r>
              <a:rPr lang="en-GB" dirty="0" smtClean="0">
                <a:solidFill>
                  <a:srgbClr val="0070C0"/>
                </a:solidFill>
              </a:rPr>
              <a:t>Quantitative</a:t>
            </a:r>
            <a:r>
              <a:rPr lang="en-GB" dirty="0" smtClean="0"/>
              <a:t>…………</a:t>
            </a:r>
            <a:r>
              <a:rPr lang="en-GB" dirty="0">
                <a:solidFill>
                  <a:srgbClr val="FFC000"/>
                </a:solidFill>
              </a:rPr>
              <a:t>Q</a:t>
            </a:r>
            <a:r>
              <a:rPr lang="en-GB" dirty="0" smtClean="0">
                <a:solidFill>
                  <a:srgbClr val="FFC000"/>
                </a:solidFill>
              </a:rPr>
              <a:t>ualitative</a:t>
            </a:r>
            <a:r>
              <a:rPr lang="en-GB" dirty="0" smtClean="0"/>
              <a:t>……………</a:t>
            </a:r>
            <a:r>
              <a:rPr lang="en-GB" dirty="0">
                <a:solidFill>
                  <a:srgbClr val="0070C0"/>
                </a:solidFill>
              </a:rPr>
              <a:t>Q</a:t>
            </a:r>
            <a:r>
              <a:rPr lang="en-GB" dirty="0" smtClean="0">
                <a:solidFill>
                  <a:srgbClr val="0070C0"/>
                </a:solidFill>
              </a:rPr>
              <a:t>uantitative</a:t>
            </a:r>
            <a:endParaRPr lang="en-GB" dirty="0">
              <a:solidFill>
                <a:srgbClr val="0070C0"/>
              </a:solidFill>
            </a:endParaRPr>
          </a:p>
          <a:p>
            <a:pPr marL="609600" indent="-609600">
              <a:lnSpc>
                <a:spcPct val="90000"/>
              </a:lnSpc>
              <a:buFont typeface="Wingdings" pitchFamily="2" charset="2"/>
              <a:buNone/>
            </a:pPr>
            <a:r>
              <a:rPr lang="en-GB" dirty="0"/>
              <a:t>    (survey)                    </a:t>
            </a:r>
            <a:r>
              <a:rPr lang="en-GB" dirty="0" smtClean="0"/>
              <a:t>         </a:t>
            </a:r>
            <a:r>
              <a:rPr lang="en-GB" dirty="0"/>
              <a:t>(fieldwork)                   (experiment)</a:t>
            </a:r>
            <a:endParaRPr lang="th-TH" dirty="0"/>
          </a:p>
        </p:txBody>
      </p:sp>
    </p:spTree>
  </p:cSld>
  <p:clrMapOvr>
    <a:masterClrMapping/>
  </p:clrMapOvr>
  <p:transition spd="slow">
    <p:newsfla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a:bodyPr>
          <a:lstStyle/>
          <a:p>
            <a:pPr algn="ctr"/>
            <a:r>
              <a:rPr lang="en-US" sz="3600" b="1" dirty="0" smtClean="0"/>
              <a:t>The </a:t>
            </a:r>
            <a:r>
              <a:rPr lang="en-US" sz="3600" b="1" dirty="0"/>
              <a:t>Qualitative Methods</a:t>
            </a:r>
            <a:r>
              <a:rPr lang="th-TH" sz="3600" b="1" dirty="0"/>
              <a:t> </a:t>
            </a:r>
            <a:r>
              <a:rPr lang="en-US" sz="3600" b="1" dirty="0"/>
              <a:t> </a:t>
            </a:r>
            <a:r>
              <a:rPr lang="en-US" sz="3600" b="1" dirty="0" smtClean="0"/>
              <a:t>in M </a:t>
            </a:r>
            <a:r>
              <a:rPr lang="en-US" sz="3600" b="1" dirty="0"/>
              <a:t>&amp; E</a:t>
            </a:r>
            <a:endParaRPr lang="th-TH" sz="3600" b="1" dirty="0"/>
          </a:p>
        </p:txBody>
      </p:sp>
      <p:sp>
        <p:nvSpPr>
          <p:cNvPr id="15363" name="Rectangle 3"/>
          <p:cNvSpPr>
            <a:spLocks noGrp="1" noChangeArrowheads="1"/>
          </p:cNvSpPr>
          <p:nvPr>
            <p:ph idx="1"/>
          </p:nvPr>
        </p:nvSpPr>
        <p:spPr>
          <a:xfrm>
            <a:off x="683568" y="2133600"/>
            <a:ext cx="8003232" cy="3962400"/>
          </a:xfrm>
        </p:spPr>
        <p:txBody>
          <a:bodyPr>
            <a:normAutofit fontScale="92500" lnSpcReduction="10000"/>
          </a:bodyPr>
          <a:lstStyle/>
          <a:p>
            <a:r>
              <a:rPr lang="en-GB" dirty="0" smtClean="0"/>
              <a:t>To </a:t>
            </a:r>
            <a:r>
              <a:rPr lang="en-GB" dirty="0"/>
              <a:t>find out and to determine </a:t>
            </a:r>
            <a:r>
              <a:rPr lang="en-GB" b="1" dirty="0">
                <a:solidFill>
                  <a:schemeClr val="folHlink"/>
                </a:solidFill>
              </a:rPr>
              <a:t>why things are the way they are or why people behave as they do</a:t>
            </a:r>
            <a:r>
              <a:rPr lang="en-GB" dirty="0">
                <a:solidFill>
                  <a:schemeClr val="folHlink"/>
                </a:solidFill>
              </a:rPr>
              <a:t>. </a:t>
            </a:r>
            <a:endParaRPr lang="en-GB" dirty="0" smtClean="0">
              <a:solidFill>
                <a:schemeClr val="folHlink"/>
              </a:solidFill>
            </a:endParaRPr>
          </a:p>
          <a:p>
            <a:endParaRPr lang="en-GB" dirty="0" smtClean="0">
              <a:solidFill>
                <a:schemeClr val="folHlink"/>
              </a:solidFill>
            </a:endParaRPr>
          </a:p>
          <a:p>
            <a:r>
              <a:rPr lang="en-GB" dirty="0" smtClean="0">
                <a:solidFill>
                  <a:schemeClr val="tx1"/>
                </a:solidFill>
              </a:rPr>
              <a:t>Able </a:t>
            </a:r>
            <a:r>
              <a:rPr lang="en-GB" dirty="0">
                <a:solidFill>
                  <a:schemeClr val="tx1"/>
                </a:solidFill>
              </a:rPr>
              <a:t>you to learn what people do, </a:t>
            </a:r>
            <a:r>
              <a:rPr lang="en-GB" b="1" dirty="0"/>
              <a:t>explore and interpret </a:t>
            </a:r>
            <a:r>
              <a:rPr lang="en-GB" dirty="0">
                <a:solidFill>
                  <a:schemeClr val="tx1"/>
                </a:solidFill>
              </a:rPr>
              <a:t>their experiences, </a:t>
            </a:r>
            <a:r>
              <a:rPr lang="en-GB" dirty="0" smtClean="0">
                <a:solidFill>
                  <a:schemeClr val="tx1"/>
                </a:solidFill>
              </a:rPr>
              <a:t>and</a:t>
            </a:r>
          </a:p>
          <a:p>
            <a:pPr>
              <a:buNone/>
            </a:pPr>
            <a:endParaRPr lang="en-GB" dirty="0" smtClean="0">
              <a:solidFill>
                <a:schemeClr val="tx1"/>
              </a:solidFill>
            </a:endParaRPr>
          </a:p>
          <a:p>
            <a:r>
              <a:rPr lang="en-GB" dirty="0" smtClean="0"/>
              <a:t>E</a:t>
            </a:r>
            <a:r>
              <a:rPr lang="en-GB" dirty="0" smtClean="0">
                <a:solidFill>
                  <a:schemeClr val="tx1"/>
                </a:solidFill>
              </a:rPr>
              <a:t>xamine </a:t>
            </a:r>
            <a:r>
              <a:rPr lang="en-GB" dirty="0">
                <a:solidFill>
                  <a:schemeClr val="tx1"/>
                </a:solidFill>
              </a:rPr>
              <a:t>impact of intervention on their behaviours.</a:t>
            </a:r>
          </a:p>
        </p:txBody>
      </p:sp>
    </p:spTree>
  </p:cSld>
  <p:clrMapOvr>
    <a:masterClrMapping/>
  </p:clrMapOvr>
  <p:transition spd="slow">
    <p:newsflash/>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lgn="ctr"/>
            <a:r>
              <a:rPr lang="en-GB" sz="3600" b="1"/>
              <a:t>Planning A Qualitative Study</a:t>
            </a:r>
            <a:endParaRPr lang="th-TH" sz="3600" b="1"/>
          </a:p>
        </p:txBody>
      </p:sp>
      <p:sp>
        <p:nvSpPr>
          <p:cNvPr id="19459" name="Rectangle 3"/>
          <p:cNvSpPr>
            <a:spLocks noGrp="1" noChangeArrowheads="1"/>
          </p:cNvSpPr>
          <p:nvPr>
            <p:ph idx="1"/>
          </p:nvPr>
        </p:nvSpPr>
        <p:spPr>
          <a:xfrm>
            <a:off x="683568" y="1700808"/>
            <a:ext cx="7992888" cy="4741267"/>
          </a:xfrm>
        </p:spPr>
        <p:txBody>
          <a:bodyPr/>
          <a:lstStyle/>
          <a:p>
            <a:pPr>
              <a:buFont typeface="Wingdings" pitchFamily="2" charset="2"/>
              <a:buNone/>
            </a:pPr>
            <a:r>
              <a:rPr lang="en-GB" b="1" dirty="0"/>
              <a:t>When considering using the services of a resource person, look for someone </a:t>
            </a:r>
            <a:r>
              <a:rPr lang="en-GB" b="1" dirty="0" smtClean="0"/>
              <a:t>who:</a:t>
            </a:r>
          </a:p>
          <a:p>
            <a:pPr>
              <a:buFont typeface="Wingdings" pitchFamily="2" charset="2"/>
              <a:buNone/>
            </a:pPr>
            <a:endParaRPr lang="th-TH" sz="2600" b="1" dirty="0"/>
          </a:p>
          <a:p>
            <a:r>
              <a:rPr lang="en-GB" dirty="0"/>
              <a:t>analyses situations critically;</a:t>
            </a:r>
          </a:p>
          <a:p>
            <a:r>
              <a:rPr lang="en-GB" dirty="0"/>
              <a:t>recognizes and avoids bias;</a:t>
            </a:r>
          </a:p>
          <a:p>
            <a:r>
              <a:rPr lang="en-GB" dirty="0"/>
              <a:t>is socially sensitive to others feelings;</a:t>
            </a:r>
          </a:p>
          <a:p>
            <a:r>
              <a:rPr lang="en-GB" dirty="0"/>
              <a:t>possesses good powers of observation;</a:t>
            </a:r>
          </a:p>
          <a:p>
            <a:r>
              <a:rPr lang="en-GB" dirty="0"/>
              <a:t>has good inter-</a:t>
            </a:r>
            <a:r>
              <a:rPr lang="en-GB" dirty="0" err="1"/>
              <a:t>actional</a:t>
            </a:r>
            <a:r>
              <a:rPr lang="en-GB" dirty="0"/>
              <a:t> qualities.</a:t>
            </a:r>
            <a:endParaRPr lang="th-TH" dirty="0"/>
          </a:p>
          <a:p>
            <a:pPr>
              <a:buFont typeface="Wingdings" pitchFamily="2" charset="2"/>
              <a:buNone/>
            </a:pPr>
            <a:endParaRPr lang="th-TH" dirty="0"/>
          </a:p>
        </p:txBody>
      </p:sp>
    </p:spTree>
  </p:cSld>
  <p:clrMapOvr>
    <a:masterClrMapping/>
  </p:clrMapOvr>
  <p:transition spd="slow">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algn="ctr"/>
            <a:r>
              <a:rPr lang="en-GB"/>
              <a:t>Scope of Contents</a:t>
            </a:r>
          </a:p>
        </p:txBody>
      </p:sp>
      <p:sp>
        <p:nvSpPr>
          <p:cNvPr id="66563" name="Rectangle 3"/>
          <p:cNvSpPr>
            <a:spLocks noGrp="1" noChangeArrowheads="1"/>
          </p:cNvSpPr>
          <p:nvPr>
            <p:ph idx="1"/>
          </p:nvPr>
        </p:nvSpPr>
        <p:spPr>
          <a:xfrm>
            <a:off x="827584" y="1981200"/>
            <a:ext cx="7560840" cy="4114800"/>
          </a:xfrm>
        </p:spPr>
        <p:txBody>
          <a:bodyPr/>
          <a:lstStyle/>
          <a:p>
            <a:r>
              <a:rPr lang="en-GB" dirty="0" smtClean="0"/>
              <a:t>Overview </a:t>
            </a:r>
            <a:r>
              <a:rPr lang="en-GB" dirty="0"/>
              <a:t>of qualitative methods in M &amp; E</a:t>
            </a:r>
          </a:p>
          <a:p>
            <a:r>
              <a:rPr lang="en-GB" dirty="0"/>
              <a:t>Steps in planning qualitative study</a:t>
            </a:r>
          </a:p>
          <a:p>
            <a:r>
              <a:rPr lang="en-GB" dirty="0"/>
              <a:t>Qualitative data collection methods</a:t>
            </a:r>
          </a:p>
          <a:p>
            <a:r>
              <a:rPr lang="en-GB" dirty="0"/>
              <a:t>Overview qualitative data analysis</a:t>
            </a:r>
          </a:p>
          <a:p>
            <a:pPr>
              <a:buFont typeface="Wingdings" pitchFamily="2" charset="2"/>
              <a:buNone/>
            </a:pPr>
            <a:endParaRPr lang="en-GB" dirty="0"/>
          </a:p>
          <a:p>
            <a:endParaRPr lang="en-GB"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3563" y="4365104"/>
            <a:ext cx="5476875" cy="2210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newsflash/>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lgn="ctr"/>
            <a:r>
              <a:rPr lang="en-GB" sz="3500" b="1" dirty="0" smtClean="0"/>
              <a:t>Steps In Planning  </a:t>
            </a:r>
            <a:br>
              <a:rPr lang="en-GB" sz="3500" b="1" dirty="0" smtClean="0"/>
            </a:br>
            <a:r>
              <a:rPr lang="en-GB" sz="3500" b="1" dirty="0" smtClean="0"/>
              <a:t>a Qualitative Study</a:t>
            </a:r>
            <a:endParaRPr lang="th-TH" sz="3500" b="1" dirty="0"/>
          </a:p>
        </p:txBody>
      </p:sp>
      <p:sp>
        <p:nvSpPr>
          <p:cNvPr id="20483" name="Rectangle 3"/>
          <p:cNvSpPr>
            <a:spLocks noGrp="1" noChangeArrowheads="1"/>
          </p:cNvSpPr>
          <p:nvPr>
            <p:ph idx="1"/>
          </p:nvPr>
        </p:nvSpPr>
        <p:spPr>
          <a:xfrm>
            <a:off x="611560" y="1772816"/>
            <a:ext cx="5256584" cy="4068763"/>
          </a:xfrm>
        </p:spPr>
        <p:txBody>
          <a:bodyPr>
            <a:normAutofit fontScale="92500"/>
          </a:bodyPr>
          <a:lstStyle/>
          <a:p>
            <a:r>
              <a:rPr lang="en-GB" dirty="0"/>
              <a:t>Step 1 Form a Working Group</a:t>
            </a:r>
          </a:p>
          <a:p>
            <a:r>
              <a:rPr lang="en-GB" dirty="0"/>
              <a:t>Step 2 Formulate Specific Questions</a:t>
            </a:r>
          </a:p>
          <a:p>
            <a:r>
              <a:rPr lang="en-GB" dirty="0"/>
              <a:t>Step 3 Choose a Package of Study Methods</a:t>
            </a:r>
          </a:p>
          <a:p>
            <a:r>
              <a:rPr lang="en-GB" dirty="0"/>
              <a:t>Step 4 Identify Study Groups</a:t>
            </a:r>
          </a:p>
          <a:p>
            <a:r>
              <a:rPr lang="en-GB" dirty="0"/>
              <a:t>Step 5 Plan </a:t>
            </a:r>
            <a:r>
              <a:rPr lang="en-GB" dirty="0" smtClean="0"/>
              <a:t>for execution/ implementation</a:t>
            </a:r>
            <a:endParaRPr lang="th-TH"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1772816"/>
            <a:ext cx="2614414"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newsflash/>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a:bodyPr>
          <a:lstStyle/>
          <a:p>
            <a:pPr algn="ctr"/>
            <a:r>
              <a:rPr lang="en-GB" sz="4000" b="1" dirty="0" smtClean="0"/>
              <a:t>STEP 1: Form A Working Group</a:t>
            </a:r>
            <a:r>
              <a:rPr lang="th-TH" sz="4000" dirty="0" smtClean="0"/>
              <a:t> </a:t>
            </a:r>
            <a:endParaRPr lang="th-TH" sz="4000" dirty="0"/>
          </a:p>
        </p:txBody>
      </p:sp>
      <p:sp>
        <p:nvSpPr>
          <p:cNvPr id="21507" name="Rectangle 3"/>
          <p:cNvSpPr>
            <a:spLocks noGrp="1" noChangeArrowheads="1"/>
          </p:cNvSpPr>
          <p:nvPr>
            <p:ph idx="1"/>
          </p:nvPr>
        </p:nvSpPr>
        <p:spPr>
          <a:xfrm>
            <a:off x="468313" y="1981200"/>
            <a:ext cx="8496300" cy="4114800"/>
          </a:xfrm>
        </p:spPr>
        <p:txBody>
          <a:bodyPr/>
          <a:lstStyle/>
          <a:p>
            <a:pPr>
              <a:buNone/>
            </a:pPr>
            <a:r>
              <a:rPr lang="en-GB" b="1" dirty="0"/>
              <a:t>a. Multidisciplinary Study Team</a:t>
            </a:r>
          </a:p>
          <a:p>
            <a:pPr>
              <a:buNone/>
            </a:pPr>
            <a:r>
              <a:rPr lang="en-GB" b="1" dirty="0"/>
              <a:t>b. Field </a:t>
            </a:r>
            <a:r>
              <a:rPr lang="en-GB" b="1" dirty="0" smtClean="0"/>
              <a:t>Staff Qualities</a:t>
            </a:r>
            <a:endParaRPr lang="en-GB" b="1" dirty="0"/>
          </a:p>
          <a:p>
            <a:pPr marL="901700" indent="-319088"/>
            <a:r>
              <a:rPr lang="en-US" b="1" dirty="0"/>
              <a:t> </a:t>
            </a:r>
            <a:r>
              <a:rPr lang="en-GB" dirty="0" smtClean="0"/>
              <a:t>familiarity </a:t>
            </a:r>
            <a:r>
              <a:rPr lang="en-GB" dirty="0"/>
              <a:t>with the culture;</a:t>
            </a:r>
          </a:p>
          <a:p>
            <a:pPr marL="901700" indent="-319088"/>
            <a:r>
              <a:rPr lang="en-GB" dirty="0"/>
              <a:t> </a:t>
            </a:r>
            <a:r>
              <a:rPr lang="en-GB" dirty="0" smtClean="0"/>
              <a:t>ability </a:t>
            </a:r>
            <a:r>
              <a:rPr lang="en-GB" dirty="0"/>
              <a:t>to establish rapport </a:t>
            </a:r>
            <a:r>
              <a:rPr lang="en-GB" dirty="0" smtClean="0"/>
              <a:t>, and gain</a:t>
            </a:r>
            <a:r>
              <a:rPr lang="en-GB" dirty="0"/>
              <a:t>		confidence and trust;</a:t>
            </a:r>
          </a:p>
          <a:p>
            <a:pPr marL="901700" indent="-319088"/>
            <a:r>
              <a:rPr lang="en-GB" dirty="0"/>
              <a:t> </a:t>
            </a:r>
            <a:r>
              <a:rPr lang="en-GB" dirty="0" smtClean="0"/>
              <a:t>knowledge </a:t>
            </a:r>
            <a:r>
              <a:rPr lang="en-GB" dirty="0"/>
              <a:t>of HIV/AIDS;</a:t>
            </a:r>
          </a:p>
          <a:p>
            <a:pPr marL="901700" indent="-319088"/>
            <a:r>
              <a:rPr lang="en-GB" dirty="0"/>
              <a:t> </a:t>
            </a:r>
            <a:r>
              <a:rPr lang="en-GB" dirty="0" smtClean="0"/>
              <a:t>ability </a:t>
            </a:r>
            <a:r>
              <a:rPr lang="en-GB" dirty="0"/>
              <a:t>to speak the local language;</a:t>
            </a:r>
          </a:p>
          <a:p>
            <a:pPr marL="901700" indent="-319088"/>
            <a:r>
              <a:rPr lang="en-GB" dirty="0"/>
              <a:t> </a:t>
            </a:r>
            <a:r>
              <a:rPr lang="en-GB" dirty="0" smtClean="0"/>
              <a:t>ability </a:t>
            </a:r>
            <a:r>
              <a:rPr lang="en-GB" dirty="0"/>
              <a:t>to listen well.</a:t>
            </a:r>
            <a:endParaRPr lang="th-TH" dirty="0"/>
          </a:p>
          <a:p>
            <a:pPr algn="just">
              <a:buFont typeface="Symbol" pitchFamily="18" charset="2"/>
              <a:buChar char=""/>
            </a:pPr>
            <a:endParaRPr lang="th-TH"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216" y="1700808"/>
            <a:ext cx="2190750"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newsflash/>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idx="1"/>
          </p:nvPr>
        </p:nvSpPr>
        <p:spPr>
          <a:xfrm>
            <a:off x="468313" y="1700213"/>
            <a:ext cx="7991475" cy="4686300"/>
          </a:xfrm>
        </p:spPr>
        <p:txBody>
          <a:bodyPr>
            <a:noAutofit/>
          </a:bodyPr>
          <a:lstStyle/>
          <a:p>
            <a:pPr>
              <a:lnSpc>
                <a:spcPct val="90000"/>
              </a:lnSpc>
            </a:pPr>
            <a:r>
              <a:rPr lang="en-GB" b="1" dirty="0">
                <a:solidFill>
                  <a:schemeClr val="folHlink"/>
                </a:solidFill>
              </a:rPr>
              <a:t>Supervisor(s)</a:t>
            </a:r>
            <a:r>
              <a:rPr lang="en-GB" b="1" dirty="0">
                <a:solidFill>
                  <a:schemeClr val="tx1"/>
                </a:solidFill>
              </a:rPr>
              <a:t>:</a:t>
            </a:r>
            <a:r>
              <a:rPr lang="en-GB" b="1" dirty="0"/>
              <a:t> </a:t>
            </a:r>
            <a:r>
              <a:rPr lang="en-GB" dirty="0"/>
              <a:t>to coordinate field work, monitor the performance of interviewers, and assure the quality of data collection.</a:t>
            </a:r>
          </a:p>
          <a:p>
            <a:pPr>
              <a:lnSpc>
                <a:spcPct val="90000"/>
              </a:lnSpc>
              <a:buFont typeface="Wingdings" pitchFamily="2" charset="2"/>
              <a:buNone/>
            </a:pPr>
            <a:endParaRPr lang="en-GB" dirty="0"/>
          </a:p>
          <a:p>
            <a:pPr>
              <a:lnSpc>
                <a:spcPct val="90000"/>
              </a:lnSpc>
            </a:pPr>
            <a:r>
              <a:rPr lang="en-GB" b="1" dirty="0">
                <a:solidFill>
                  <a:schemeClr val="folHlink"/>
                </a:solidFill>
              </a:rPr>
              <a:t>Moderator</a:t>
            </a:r>
            <a:r>
              <a:rPr lang="en-GB" b="1" dirty="0"/>
              <a:t>: </a:t>
            </a:r>
            <a:r>
              <a:rPr lang="en-GB" dirty="0"/>
              <a:t>to facilitate focus group discussions.</a:t>
            </a:r>
          </a:p>
          <a:p>
            <a:pPr>
              <a:lnSpc>
                <a:spcPct val="90000"/>
              </a:lnSpc>
            </a:pPr>
            <a:r>
              <a:rPr lang="en-GB" b="1" dirty="0" smtClean="0">
                <a:solidFill>
                  <a:schemeClr val="folHlink"/>
                </a:solidFill>
              </a:rPr>
              <a:t>Interviewers</a:t>
            </a:r>
            <a:endParaRPr lang="en-GB" b="1" dirty="0">
              <a:solidFill>
                <a:schemeClr val="folHlink"/>
              </a:solidFill>
            </a:endParaRPr>
          </a:p>
          <a:p>
            <a:pPr>
              <a:lnSpc>
                <a:spcPct val="90000"/>
              </a:lnSpc>
            </a:pPr>
            <a:r>
              <a:rPr lang="en-GB" b="1" dirty="0" smtClean="0">
                <a:solidFill>
                  <a:schemeClr val="folHlink"/>
                </a:solidFill>
              </a:rPr>
              <a:t>Observers</a:t>
            </a:r>
            <a:r>
              <a:rPr lang="en-GB" dirty="0"/>
              <a:t>: to observe and encode as much as possible events, situations, or behaviours according to a pre-defined protocol.</a:t>
            </a:r>
          </a:p>
        </p:txBody>
      </p:sp>
      <p:sp>
        <p:nvSpPr>
          <p:cNvPr id="22531" name="Text Box 3"/>
          <p:cNvSpPr txBox="1">
            <a:spLocks noChangeArrowheads="1"/>
          </p:cNvSpPr>
          <p:nvPr/>
        </p:nvSpPr>
        <p:spPr bwMode="auto">
          <a:xfrm>
            <a:off x="971600" y="332656"/>
            <a:ext cx="7053064" cy="707886"/>
          </a:xfrm>
          <a:prstGeom prst="rect">
            <a:avLst/>
          </a:prstGeom>
          <a:noFill/>
          <a:ln w="9525">
            <a:noFill/>
            <a:miter lim="800000"/>
            <a:headEnd/>
            <a:tailEnd/>
          </a:ln>
          <a:effectLst/>
        </p:spPr>
        <p:txBody>
          <a:bodyPr wrap="square">
            <a:spAutoFit/>
          </a:bodyPr>
          <a:lstStyle/>
          <a:p>
            <a:pPr algn="ctr"/>
            <a:r>
              <a:rPr lang="en-GB" sz="4000" b="1" dirty="0">
                <a:solidFill>
                  <a:srgbClr val="FFC000"/>
                </a:solidFill>
                <a:cs typeface="Angsana New" pitchFamily="18" charset="-34"/>
              </a:rPr>
              <a:t>Form a Working </a:t>
            </a:r>
            <a:r>
              <a:rPr lang="en-GB" sz="4000" b="1" dirty="0" smtClean="0">
                <a:solidFill>
                  <a:srgbClr val="FFC000"/>
                </a:solidFill>
                <a:cs typeface="Angsana New" pitchFamily="18" charset="-34"/>
              </a:rPr>
              <a:t>Group 1/2 </a:t>
            </a:r>
            <a:endParaRPr lang="th-TH" sz="4000" b="1" dirty="0">
              <a:solidFill>
                <a:srgbClr val="FFC000"/>
              </a:solidFill>
              <a:cs typeface="Angsana New" pitchFamily="18" charset="-34"/>
            </a:endParaRPr>
          </a:p>
        </p:txBody>
      </p:sp>
    </p:spTree>
  </p:cSld>
  <p:clrMapOvr>
    <a:masterClrMapping/>
  </p:clrMapOvr>
  <p:transition spd="slow">
    <p:newsflash/>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a:bodyPr>
          <a:lstStyle/>
          <a:p>
            <a:pPr algn="ctr"/>
            <a:r>
              <a:rPr lang="en-GB" sz="4000" b="1" dirty="0"/>
              <a:t>Form a Working </a:t>
            </a:r>
            <a:r>
              <a:rPr lang="en-GB" sz="4000" b="1" dirty="0" smtClean="0"/>
              <a:t>Group 2/2</a:t>
            </a:r>
            <a:endParaRPr lang="th-TH" sz="4000" b="1" dirty="0"/>
          </a:p>
        </p:txBody>
      </p:sp>
      <p:sp>
        <p:nvSpPr>
          <p:cNvPr id="23555" name="Rectangle 3"/>
          <p:cNvSpPr>
            <a:spLocks noGrp="1" noChangeArrowheads="1"/>
          </p:cNvSpPr>
          <p:nvPr>
            <p:ph idx="1"/>
          </p:nvPr>
        </p:nvSpPr>
        <p:spPr>
          <a:xfrm>
            <a:off x="611188" y="1700212"/>
            <a:ext cx="8291512" cy="4753123"/>
          </a:xfrm>
        </p:spPr>
        <p:txBody>
          <a:bodyPr>
            <a:normAutofit/>
          </a:bodyPr>
          <a:lstStyle/>
          <a:p>
            <a:r>
              <a:rPr lang="en-GB" sz="2800" dirty="0"/>
              <a:t> </a:t>
            </a:r>
            <a:r>
              <a:rPr lang="en-GB" sz="2800" b="1" dirty="0">
                <a:solidFill>
                  <a:schemeClr val="folHlink"/>
                </a:solidFill>
              </a:rPr>
              <a:t>Recorders</a:t>
            </a:r>
            <a:r>
              <a:rPr lang="en-GB" sz="2800" b="1" dirty="0"/>
              <a:t>: </a:t>
            </a:r>
            <a:r>
              <a:rPr lang="en-GB" sz="2800" dirty="0"/>
              <a:t>to take notes as a non-participant observer.</a:t>
            </a:r>
          </a:p>
          <a:p>
            <a:r>
              <a:rPr lang="en-GB" sz="2800" b="1" dirty="0">
                <a:solidFill>
                  <a:schemeClr val="folHlink"/>
                </a:solidFill>
              </a:rPr>
              <a:t>Assistants</a:t>
            </a:r>
            <a:r>
              <a:rPr lang="en-GB" sz="2800" dirty="0"/>
              <a:t>: to assist focus group moderators or interviewers to run sessions smoothly, </a:t>
            </a:r>
          </a:p>
          <a:p>
            <a:r>
              <a:rPr lang="en-GB" sz="2800" b="1" dirty="0">
                <a:solidFill>
                  <a:schemeClr val="folHlink"/>
                </a:solidFill>
              </a:rPr>
              <a:t>Translators </a:t>
            </a:r>
            <a:r>
              <a:rPr lang="en-GB" sz="2800" dirty="0"/>
              <a:t>: to translate for respondents or transcribe responses where field staff and respondents </a:t>
            </a:r>
            <a:r>
              <a:rPr lang="en-GB" sz="2800" dirty="0" smtClean="0"/>
              <a:t>  </a:t>
            </a:r>
            <a:r>
              <a:rPr lang="en-GB" sz="2800" dirty="0"/>
              <a:t>do not speak a common language.</a:t>
            </a:r>
          </a:p>
          <a:p>
            <a:r>
              <a:rPr lang="en-GB" sz="2800" b="1" dirty="0">
                <a:solidFill>
                  <a:schemeClr val="folHlink"/>
                </a:solidFill>
              </a:rPr>
              <a:t>Administrative Personnel</a:t>
            </a:r>
            <a:r>
              <a:rPr lang="en-GB" sz="2800" b="1" dirty="0"/>
              <a:t>: </a:t>
            </a:r>
            <a:r>
              <a:rPr lang="en-GB" sz="2800" dirty="0"/>
              <a:t>to handle administrative business and finances related to the study.</a:t>
            </a:r>
            <a:endParaRPr lang="th-TH" sz="2800" dirty="0"/>
          </a:p>
          <a:p>
            <a:endParaRPr lang="th-TH" sz="2600" dirty="0"/>
          </a:p>
        </p:txBody>
      </p:sp>
    </p:spTree>
  </p:cSld>
  <p:clrMapOvr>
    <a:masterClrMapping/>
  </p:clrMapOvr>
  <p:transition spd="slow">
    <p:newsflash/>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971600" y="188640"/>
            <a:ext cx="7704856" cy="1106760"/>
          </a:xfrm>
        </p:spPr>
        <p:txBody>
          <a:bodyPr/>
          <a:lstStyle/>
          <a:p>
            <a:pPr algn="ctr"/>
            <a:r>
              <a:rPr lang="en-GB" sz="3200" b="1" dirty="0"/>
              <a:t>Step 2. Formulate specific questions to Target the Intervention</a:t>
            </a:r>
            <a:endParaRPr lang="th-TH" sz="3200" dirty="0"/>
          </a:p>
        </p:txBody>
      </p:sp>
      <p:sp>
        <p:nvSpPr>
          <p:cNvPr id="27651" name="Rectangle 3"/>
          <p:cNvSpPr>
            <a:spLocks noGrp="1" noChangeArrowheads="1"/>
          </p:cNvSpPr>
          <p:nvPr>
            <p:ph idx="1"/>
          </p:nvPr>
        </p:nvSpPr>
        <p:spPr>
          <a:xfrm>
            <a:off x="539552" y="1844675"/>
            <a:ext cx="8002786" cy="4536653"/>
          </a:xfrm>
        </p:spPr>
        <p:txBody>
          <a:bodyPr>
            <a:normAutofit lnSpcReduction="10000"/>
          </a:bodyPr>
          <a:lstStyle/>
          <a:p>
            <a:pPr>
              <a:lnSpc>
                <a:spcPct val="80000"/>
              </a:lnSpc>
            </a:pPr>
            <a:endParaRPr lang="en-GB" sz="2600" dirty="0"/>
          </a:p>
          <a:p>
            <a:pPr>
              <a:lnSpc>
                <a:spcPct val="80000"/>
              </a:lnSpc>
            </a:pPr>
            <a:r>
              <a:rPr lang="en-GB" sz="2800" dirty="0"/>
              <a:t>Are there features of the social, cultural, or behavioural context that could be used to influence the practices of individual health workers or patients</a:t>
            </a:r>
            <a:r>
              <a:rPr lang="en-GB" sz="2800" dirty="0" smtClean="0"/>
              <a:t>?</a:t>
            </a:r>
          </a:p>
          <a:p>
            <a:pPr>
              <a:lnSpc>
                <a:spcPct val="80000"/>
              </a:lnSpc>
              <a:buNone/>
            </a:pPr>
            <a:endParaRPr lang="en-GB" sz="2800" dirty="0" smtClean="0"/>
          </a:p>
          <a:p>
            <a:r>
              <a:rPr lang="en-GB" sz="2800" dirty="0" smtClean="0"/>
              <a:t>What kinds of educational materials are available to health providers or patients?</a:t>
            </a:r>
          </a:p>
          <a:p>
            <a:pPr>
              <a:buNone/>
            </a:pPr>
            <a:endParaRPr lang="en-GB" sz="2800" dirty="0" smtClean="0"/>
          </a:p>
          <a:p>
            <a:r>
              <a:rPr lang="en-GB" sz="2800" dirty="0" smtClean="0"/>
              <a:t> When health providers or patients have changed in the past, what was it that caused them to change?</a:t>
            </a:r>
          </a:p>
          <a:p>
            <a:pPr>
              <a:lnSpc>
                <a:spcPct val="80000"/>
              </a:lnSpc>
            </a:pPr>
            <a:endParaRPr lang="en-GB" sz="2800" dirty="0"/>
          </a:p>
          <a:p>
            <a:pPr>
              <a:lnSpc>
                <a:spcPct val="80000"/>
              </a:lnSpc>
            </a:pPr>
            <a:endParaRPr lang="en-GB" sz="2800" dirty="0"/>
          </a:p>
          <a:p>
            <a:pPr>
              <a:lnSpc>
                <a:spcPct val="80000"/>
              </a:lnSpc>
              <a:buNone/>
            </a:pPr>
            <a:endParaRPr lang="en-GB" sz="2800" dirty="0"/>
          </a:p>
          <a:p>
            <a:pPr>
              <a:lnSpc>
                <a:spcPct val="80000"/>
              </a:lnSpc>
              <a:buFont typeface="Wingdings" pitchFamily="2" charset="2"/>
              <a:buNone/>
            </a:pPr>
            <a:endParaRPr lang="th-TH" sz="2600" dirty="0"/>
          </a:p>
        </p:txBody>
      </p:sp>
    </p:spTree>
  </p:cSld>
  <p:clrMapOvr>
    <a:masterClrMapping/>
  </p:clrMapOvr>
  <p:transition spd="slow">
    <p:newsflash/>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algn="ctr"/>
            <a:r>
              <a:rPr lang="en-GB" sz="3500" b="1" dirty="0"/>
              <a:t>STEP 3: Choose a </a:t>
            </a:r>
            <a:r>
              <a:rPr lang="en-GB" sz="3500" b="1" dirty="0" smtClean="0"/>
              <a:t/>
            </a:r>
            <a:br>
              <a:rPr lang="en-GB" sz="3500" b="1" dirty="0" smtClean="0"/>
            </a:br>
            <a:r>
              <a:rPr lang="en-GB" sz="3500" b="1" dirty="0" smtClean="0"/>
              <a:t>Package </a:t>
            </a:r>
            <a:r>
              <a:rPr lang="en-GB" sz="3500" b="1" dirty="0"/>
              <a:t>of Study Methods</a:t>
            </a:r>
            <a:r>
              <a:rPr lang="th-TH" sz="3500" dirty="0"/>
              <a:t> </a:t>
            </a:r>
          </a:p>
        </p:txBody>
      </p:sp>
      <p:sp>
        <p:nvSpPr>
          <p:cNvPr id="30723" name="Rectangle 3"/>
          <p:cNvSpPr>
            <a:spLocks noGrp="1" noChangeArrowheads="1"/>
          </p:cNvSpPr>
          <p:nvPr>
            <p:ph idx="1"/>
          </p:nvPr>
        </p:nvSpPr>
        <p:spPr>
          <a:xfrm>
            <a:off x="539750" y="1981200"/>
            <a:ext cx="8147050" cy="4472136"/>
          </a:xfrm>
        </p:spPr>
        <p:txBody>
          <a:bodyPr>
            <a:normAutofit lnSpcReduction="10000"/>
          </a:bodyPr>
          <a:lstStyle/>
          <a:p>
            <a:pPr>
              <a:lnSpc>
                <a:spcPct val="90000"/>
              </a:lnSpc>
            </a:pPr>
            <a:r>
              <a:rPr lang="en-GB" sz="2800" dirty="0">
                <a:solidFill>
                  <a:schemeClr val="folHlink"/>
                </a:solidFill>
              </a:rPr>
              <a:t>The </a:t>
            </a:r>
            <a:r>
              <a:rPr lang="en-GB" sz="2800" dirty="0" smtClean="0">
                <a:solidFill>
                  <a:srgbClr val="FF0000"/>
                </a:solidFill>
              </a:rPr>
              <a:t>amount </a:t>
            </a:r>
            <a:r>
              <a:rPr lang="en-GB" sz="2800" dirty="0">
                <a:solidFill>
                  <a:srgbClr val="FF0000"/>
                </a:solidFill>
              </a:rPr>
              <a:t>of information </a:t>
            </a:r>
            <a:r>
              <a:rPr lang="en-GB" sz="2800" dirty="0" smtClean="0"/>
              <a:t>needed</a:t>
            </a:r>
          </a:p>
          <a:p>
            <a:pPr>
              <a:lnSpc>
                <a:spcPct val="90000"/>
              </a:lnSpc>
            </a:pPr>
            <a:endParaRPr lang="en-GB" sz="2800" dirty="0"/>
          </a:p>
          <a:p>
            <a:pPr>
              <a:lnSpc>
                <a:spcPct val="90000"/>
              </a:lnSpc>
            </a:pPr>
            <a:r>
              <a:rPr lang="en-GB" sz="2800" dirty="0">
                <a:solidFill>
                  <a:srgbClr val="FF0000"/>
                </a:solidFill>
              </a:rPr>
              <a:t>The resources needed </a:t>
            </a:r>
            <a:r>
              <a:rPr lang="en-GB" sz="2800" dirty="0"/>
              <a:t>to gather, process, and analyze the data</a:t>
            </a:r>
            <a:r>
              <a:rPr lang="en-GB" sz="2800" dirty="0" smtClean="0"/>
              <a:t>;</a:t>
            </a:r>
          </a:p>
          <a:p>
            <a:pPr>
              <a:lnSpc>
                <a:spcPct val="90000"/>
              </a:lnSpc>
            </a:pPr>
            <a:endParaRPr lang="en-GB" sz="2800" dirty="0"/>
          </a:p>
          <a:p>
            <a:pPr>
              <a:lnSpc>
                <a:spcPct val="90000"/>
              </a:lnSpc>
            </a:pPr>
            <a:r>
              <a:rPr lang="en-GB" sz="2800" dirty="0">
                <a:solidFill>
                  <a:schemeClr val="folHlink"/>
                </a:solidFill>
              </a:rPr>
              <a:t>The </a:t>
            </a:r>
            <a:r>
              <a:rPr lang="en-GB" sz="2800" u="sng" dirty="0">
                <a:solidFill>
                  <a:schemeClr val="folHlink"/>
                </a:solidFill>
              </a:rPr>
              <a:t>time frame </a:t>
            </a:r>
            <a:r>
              <a:rPr lang="en-GB" sz="2800" dirty="0" smtClean="0">
                <a:solidFill>
                  <a:schemeClr val="folHlink"/>
                </a:solidFill>
              </a:rPr>
              <a:t>available</a:t>
            </a:r>
            <a:r>
              <a:rPr lang="en-GB" sz="2800" dirty="0" smtClean="0"/>
              <a:t>;</a:t>
            </a:r>
          </a:p>
          <a:p>
            <a:pPr>
              <a:lnSpc>
                <a:spcPct val="90000"/>
              </a:lnSpc>
            </a:pPr>
            <a:endParaRPr lang="en-GB" sz="2800" dirty="0"/>
          </a:p>
          <a:p>
            <a:pPr>
              <a:lnSpc>
                <a:spcPct val="90000"/>
              </a:lnSpc>
            </a:pPr>
            <a:r>
              <a:rPr lang="en-GB" sz="2800" dirty="0">
                <a:solidFill>
                  <a:schemeClr val="folHlink"/>
                </a:solidFill>
              </a:rPr>
              <a:t>The local research </a:t>
            </a:r>
            <a:r>
              <a:rPr lang="en-GB" sz="2800" dirty="0" smtClean="0">
                <a:solidFill>
                  <a:schemeClr val="folHlink"/>
                </a:solidFill>
              </a:rPr>
              <a:t>capacity</a:t>
            </a:r>
            <a:r>
              <a:rPr lang="en-GB" sz="2800" dirty="0" smtClean="0"/>
              <a:t>;</a:t>
            </a:r>
          </a:p>
          <a:p>
            <a:pPr>
              <a:lnSpc>
                <a:spcPct val="90000"/>
              </a:lnSpc>
              <a:buNone/>
            </a:pPr>
            <a:endParaRPr lang="en-GB" sz="2800" dirty="0"/>
          </a:p>
          <a:p>
            <a:pPr>
              <a:lnSpc>
                <a:spcPct val="90000"/>
              </a:lnSpc>
            </a:pPr>
            <a:r>
              <a:rPr lang="en-GB" sz="2800" dirty="0">
                <a:solidFill>
                  <a:schemeClr val="folHlink"/>
                </a:solidFill>
              </a:rPr>
              <a:t>The feasibility of implementing</a:t>
            </a:r>
            <a:r>
              <a:rPr lang="en-GB" sz="2800" dirty="0"/>
              <a:t> each method in the specific local environment</a:t>
            </a:r>
            <a:r>
              <a:rPr lang="en-GB" sz="2800" dirty="0" smtClean="0"/>
              <a:t>, </a:t>
            </a:r>
            <a:r>
              <a:rPr lang="en-GB" sz="2800" dirty="0"/>
              <a:t>logistics, and time frame.</a:t>
            </a:r>
            <a:endParaRPr lang="th-TH" sz="2800" dirty="0"/>
          </a:p>
          <a:p>
            <a:pPr>
              <a:lnSpc>
                <a:spcPct val="90000"/>
              </a:lnSpc>
            </a:pPr>
            <a:endParaRPr lang="th-TH" sz="24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9304" y="3212976"/>
            <a:ext cx="260985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newsflash/>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algn="ctr"/>
            <a:r>
              <a:rPr lang="en-GB" sz="3500" b="1" dirty="0"/>
              <a:t>STEP 4: Identify Study Groups</a:t>
            </a:r>
            <a:endParaRPr lang="th-TH" sz="3500" b="1" dirty="0"/>
          </a:p>
        </p:txBody>
      </p:sp>
      <p:sp>
        <p:nvSpPr>
          <p:cNvPr id="31747" name="Rectangle 3"/>
          <p:cNvSpPr>
            <a:spLocks noGrp="1" noChangeArrowheads="1"/>
          </p:cNvSpPr>
          <p:nvPr>
            <p:ph idx="1"/>
          </p:nvPr>
        </p:nvSpPr>
        <p:spPr>
          <a:xfrm>
            <a:off x="539552" y="1844674"/>
            <a:ext cx="7729736" cy="4536653"/>
          </a:xfrm>
        </p:spPr>
        <p:txBody>
          <a:bodyPr>
            <a:normAutofit/>
          </a:bodyPr>
          <a:lstStyle/>
          <a:p>
            <a:pPr>
              <a:lnSpc>
                <a:spcPct val="90000"/>
              </a:lnSpc>
              <a:buNone/>
            </a:pPr>
            <a:endParaRPr lang="en-GB" dirty="0"/>
          </a:p>
          <a:p>
            <a:pPr>
              <a:lnSpc>
                <a:spcPct val="90000"/>
              </a:lnSpc>
            </a:pPr>
            <a:r>
              <a:rPr lang="en-GB" b="1" dirty="0"/>
              <a:t>Non-probability sampling</a:t>
            </a:r>
            <a:r>
              <a:rPr lang="en-US" b="1" dirty="0"/>
              <a:t>:</a:t>
            </a:r>
            <a:r>
              <a:rPr lang="en-GB" b="1" dirty="0"/>
              <a:t> </a:t>
            </a:r>
            <a:r>
              <a:rPr lang="en-GB" dirty="0"/>
              <a:t>study members are chosen purposively, with an eye to representing the population in a certain way, or according to quotas. </a:t>
            </a:r>
            <a:endParaRPr lang="en-GB" dirty="0" smtClean="0"/>
          </a:p>
          <a:p>
            <a:pPr lvl="1">
              <a:lnSpc>
                <a:spcPct val="90000"/>
              </a:lnSpc>
            </a:pPr>
            <a:r>
              <a:rPr lang="en-US" dirty="0" smtClean="0"/>
              <a:t>Purposive</a:t>
            </a:r>
          </a:p>
          <a:p>
            <a:pPr lvl="1">
              <a:lnSpc>
                <a:spcPct val="90000"/>
              </a:lnSpc>
            </a:pPr>
            <a:r>
              <a:rPr lang="en-US" dirty="0" smtClean="0"/>
              <a:t>Accidental</a:t>
            </a:r>
          </a:p>
          <a:p>
            <a:pPr lvl="1">
              <a:lnSpc>
                <a:spcPct val="90000"/>
              </a:lnSpc>
            </a:pPr>
            <a:r>
              <a:rPr lang="en-US" dirty="0" smtClean="0"/>
              <a:t>Snow ball techniques</a:t>
            </a:r>
          </a:p>
          <a:p>
            <a:pPr lvl="1">
              <a:lnSpc>
                <a:spcPct val="90000"/>
              </a:lnSpc>
            </a:pPr>
            <a:r>
              <a:rPr lang="en-US" dirty="0" smtClean="0"/>
              <a:t>Socio metrics</a:t>
            </a:r>
            <a:endParaRPr lang="th-TH"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4293096"/>
            <a:ext cx="21336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newsflash/>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algn="ctr"/>
            <a:r>
              <a:rPr lang="en-GB" sz="3500" b="1" dirty="0"/>
              <a:t>STEP </a:t>
            </a:r>
            <a:r>
              <a:rPr lang="en-GB" sz="3500" b="1" dirty="0" smtClean="0"/>
              <a:t>5: </a:t>
            </a:r>
            <a:r>
              <a:rPr lang="en-GB" sz="3500" b="1" dirty="0"/>
              <a:t>Plan for Implementation 1/2</a:t>
            </a:r>
            <a:endParaRPr lang="th-TH" sz="3500" b="1" dirty="0"/>
          </a:p>
        </p:txBody>
      </p:sp>
      <p:sp>
        <p:nvSpPr>
          <p:cNvPr id="32771" name="Rectangle 3"/>
          <p:cNvSpPr>
            <a:spLocks noGrp="1" noChangeArrowheads="1"/>
          </p:cNvSpPr>
          <p:nvPr>
            <p:ph idx="1"/>
          </p:nvPr>
        </p:nvSpPr>
        <p:spPr>
          <a:xfrm>
            <a:off x="611560" y="1700808"/>
            <a:ext cx="8075240" cy="4824536"/>
          </a:xfrm>
        </p:spPr>
        <p:txBody>
          <a:bodyPr>
            <a:normAutofit/>
          </a:bodyPr>
          <a:lstStyle/>
          <a:p>
            <a:pPr marL="633222" indent="-514350">
              <a:lnSpc>
                <a:spcPct val="90000"/>
              </a:lnSpc>
              <a:buFont typeface="Wingdings" pitchFamily="2" charset="2"/>
              <a:buAutoNum type="alphaLcPeriod"/>
            </a:pPr>
            <a:r>
              <a:rPr lang="en-GB" b="1" dirty="0" smtClean="0"/>
              <a:t>Choose </a:t>
            </a:r>
            <a:r>
              <a:rPr lang="en-GB" b="1" dirty="0"/>
              <a:t>Site(s) and Location(s) to be Used for the </a:t>
            </a:r>
            <a:r>
              <a:rPr lang="en-GB" b="1" dirty="0" smtClean="0"/>
              <a:t>Study</a:t>
            </a:r>
          </a:p>
          <a:p>
            <a:pPr marL="633222" indent="-514350">
              <a:lnSpc>
                <a:spcPct val="90000"/>
              </a:lnSpc>
              <a:buNone/>
            </a:pPr>
            <a:endParaRPr lang="en-GB" b="1" dirty="0"/>
          </a:p>
          <a:p>
            <a:pPr>
              <a:lnSpc>
                <a:spcPct val="90000"/>
              </a:lnSpc>
            </a:pPr>
            <a:r>
              <a:rPr lang="en-GB" dirty="0"/>
              <a:t>Obtaining the necessary </a:t>
            </a:r>
            <a:r>
              <a:rPr lang="en-GB" u="sng" dirty="0" smtClean="0"/>
              <a:t>permission</a:t>
            </a:r>
            <a:r>
              <a:rPr lang="en-GB" dirty="0" smtClean="0"/>
              <a:t>.</a:t>
            </a:r>
            <a:endParaRPr lang="en-GB" dirty="0"/>
          </a:p>
          <a:p>
            <a:pPr>
              <a:lnSpc>
                <a:spcPct val="90000"/>
              </a:lnSpc>
            </a:pPr>
            <a:r>
              <a:rPr lang="en-GB" dirty="0" smtClean="0"/>
              <a:t>Locating </a:t>
            </a:r>
            <a:r>
              <a:rPr lang="en-GB" dirty="0"/>
              <a:t>and arranging sites for </a:t>
            </a:r>
            <a:r>
              <a:rPr lang="en-GB" u="sng" dirty="0"/>
              <a:t>group discussions and interviews </a:t>
            </a:r>
            <a:r>
              <a:rPr lang="en-GB" dirty="0"/>
              <a:t>when necessary.</a:t>
            </a:r>
          </a:p>
          <a:p>
            <a:pPr>
              <a:lnSpc>
                <a:spcPct val="90000"/>
              </a:lnSpc>
            </a:pPr>
            <a:r>
              <a:rPr lang="en-GB" dirty="0"/>
              <a:t>Obtaining basic descriptive information about the area/facility.</a:t>
            </a:r>
          </a:p>
          <a:p>
            <a:pPr>
              <a:lnSpc>
                <a:spcPct val="90000"/>
              </a:lnSpc>
            </a:pPr>
            <a:r>
              <a:rPr lang="en-GB" dirty="0"/>
              <a:t>Recruiting any support staff in the community that may be needed</a:t>
            </a:r>
            <a:r>
              <a:rPr lang="en-GB" dirty="0" smtClean="0"/>
              <a:t>.</a:t>
            </a:r>
            <a:endParaRPr lang="th-TH" dirty="0"/>
          </a:p>
        </p:txBody>
      </p:sp>
    </p:spTree>
  </p:cSld>
  <p:clrMapOvr>
    <a:masterClrMapping/>
  </p:clrMapOvr>
  <p:transition spd="slow">
    <p:newsflash/>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algn="ctr"/>
            <a:r>
              <a:rPr lang="en-GB" sz="3500" b="1" dirty="0"/>
              <a:t>STEP </a:t>
            </a:r>
            <a:r>
              <a:rPr lang="en-GB" sz="3500" b="1" dirty="0" smtClean="0"/>
              <a:t>5: </a:t>
            </a:r>
            <a:r>
              <a:rPr lang="en-GB" sz="3500" b="1" dirty="0"/>
              <a:t>Plan for Implementation 2/2</a:t>
            </a:r>
            <a:endParaRPr lang="th-TH" sz="3500" b="1" dirty="0"/>
          </a:p>
        </p:txBody>
      </p:sp>
      <p:sp>
        <p:nvSpPr>
          <p:cNvPr id="33795" name="Rectangle 3"/>
          <p:cNvSpPr>
            <a:spLocks noGrp="1" noChangeArrowheads="1"/>
          </p:cNvSpPr>
          <p:nvPr>
            <p:ph idx="1"/>
          </p:nvPr>
        </p:nvSpPr>
        <p:spPr>
          <a:xfrm>
            <a:off x="755577" y="1981200"/>
            <a:ext cx="7931224" cy="4114800"/>
          </a:xfrm>
        </p:spPr>
        <p:txBody>
          <a:bodyPr/>
          <a:lstStyle/>
          <a:p>
            <a:pPr>
              <a:buFont typeface="Wingdings" pitchFamily="2" charset="2"/>
              <a:buNone/>
            </a:pPr>
            <a:r>
              <a:rPr lang="en-GB" b="1" dirty="0"/>
              <a:t>b. Select Coordinators for Each Study Component </a:t>
            </a:r>
            <a:r>
              <a:rPr lang="en-US" sz="2000" dirty="0"/>
              <a:t>(</a:t>
            </a:r>
            <a:r>
              <a:rPr lang="en-US" sz="2000" dirty="0" smtClean="0"/>
              <a:t>if </a:t>
            </a:r>
            <a:r>
              <a:rPr lang="en-US" sz="2000" dirty="0"/>
              <a:t>the study have multiple methods). </a:t>
            </a:r>
            <a:r>
              <a:rPr lang="en-GB" sz="2000" dirty="0"/>
              <a:t>These coordinators will be responsible for identifying field staff, training them for their specific tasks, supervising the field work, and preparing the data for analysis</a:t>
            </a:r>
            <a:r>
              <a:rPr lang="en-GB" sz="2000" dirty="0" smtClean="0"/>
              <a:t>.</a:t>
            </a:r>
          </a:p>
          <a:p>
            <a:pPr>
              <a:buFont typeface="Wingdings" pitchFamily="2" charset="2"/>
              <a:buNone/>
            </a:pPr>
            <a:endParaRPr lang="en-US" sz="2000" dirty="0"/>
          </a:p>
          <a:p>
            <a:pPr>
              <a:buFont typeface="Wingdings" pitchFamily="2" charset="2"/>
              <a:buNone/>
            </a:pPr>
            <a:r>
              <a:rPr lang="en-GB" b="1" dirty="0"/>
              <a:t>c. Plan the Schedule for Individual Study Components </a:t>
            </a:r>
            <a:r>
              <a:rPr lang="en-GB" sz="2400" dirty="0"/>
              <a:t>(</a:t>
            </a:r>
            <a:r>
              <a:rPr lang="en-GB" sz="2000" dirty="0"/>
              <a:t>Some studies using multiple methods will implement all methods at the same time in the same sites). </a:t>
            </a:r>
            <a:endParaRPr lang="th-TH" sz="2000" dirty="0"/>
          </a:p>
        </p:txBody>
      </p:sp>
    </p:spTree>
  </p:cSld>
  <p:clrMapOvr>
    <a:masterClrMapping/>
  </p:clrMapOvr>
  <p:transition spd="slow">
    <p:newsflash/>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normAutofit fontScale="90000"/>
          </a:bodyPr>
          <a:lstStyle/>
          <a:p>
            <a:pPr algn="ctr"/>
            <a:r>
              <a:rPr lang="en-US" dirty="0"/>
              <a:t>Qualitative </a:t>
            </a:r>
            <a:r>
              <a:rPr lang="en-US" dirty="0" smtClean="0"/>
              <a:t>Data Collection Methods</a:t>
            </a:r>
            <a:endParaRPr lang="en-GB" dirty="0"/>
          </a:p>
        </p:txBody>
      </p:sp>
      <p:sp>
        <p:nvSpPr>
          <p:cNvPr id="50179" name="Rectangle 3"/>
          <p:cNvSpPr>
            <a:spLocks noGrp="1" noChangeArrowheads="1"/>
          </p:cNvSpPr>
          <p:nvPr>
            <p:ph idx="1"/>
          </p:nvPr>
        </p:nvSpPr>
        <p:spPr>
          <a:xfrm>
            <a:off x="539552" y="1772816"/>
            <a:ext cx="7427168" cy="4625609"/>
          </a:xfrm>
        </p:spPr>
        <p:txBody>
          <a:bodyPr/>
          <a:lstStyle/>
          <a:p>
            <a:pPr marL="533400" indent="-533400">
              <a:buFont typeface="Wingdings" pitchFamily="2" charset="2"/>
              <a:buNone/>
            </a:pPr>
            <a:r>
              <a:rPr lang="en-US" dirty="0"/>
              <a:t>1. In-dept-interview</a:t>
            </a:r>
          </a:p>
          <a:p>
            <a:pPr marL="533400" indent="-533400">
              <a:buFont typeface="Wingdings" pitchFamily="2" charset="2"/>
              <a:buNone/>
            </a:pPr>
            <a:r>
              <a:rPr lang="en-US" dirty="0"/>
              <a:t>2. Focus group </a:t>
            </a:r>
            <a:r>
              <a:rPr lang="en-US" dirty="0" smtClean="0"/>
              <a:t>discussion (</a:t>
            </a:r>
            <a:r>
              <a:rPr lang="en-US" dirty="0" err="1" smtClean="0"/>
              <a:t>FGD</a:t>
            </a:r>
            <a:r>
              <a:rPr lang="en-US" dirty="0" smtClean="0"/>
              <a:t>)</a:t>
            </a:r>
            <a:endParaRPr lang="en-US" dirty="0"/>
          </a:p>
          <a:p>
            <a:pPr marL="533400" indent="-533400">
              <a:buFont typeface="Wingdings" pitchFamily="2" charset="2"/>
              <a:buNone/>
            </a:pPr>
            <a:r>
              <a:rPr lang="en-US" dirty="0"/>
              <a:t>3. Observation</a:t>
            </a:r>
          </a:p>
          <a:p>
            <a:pPr marL="533400" indent="-533400">
              <a:buFont typeface="Wingdings" pitchFamily="2" charset="2"/>
              <a:buNone/>
            </a:pPr>
            <a:r>
              <a:rPr lang="en-US" dirty="0"/>
              <a:t>    3.1 Participant observation</a:t>
            </a:r>
          </a:p>
          <a:p>
            <a:pPr marL="533400" indent="-533400">
              <a:buFont typeface="Wingdings" pitchFamily="2" charset="2"/>
              <a:buNone/>
            </a:pPr>
            <a:r>
              <a:rPr lang="en-US" dirty="0"/>
              <a:t>    3.2 Non-participant </a:t>
            </a:r>
            <a:r>
              <a:rPr lang="en-US" dirty="0" smtClean="0"/>
              <a:t>observation</a:t>
            </a:r>
          </a:p>
          <a:p>
            <a:pPr marL="533400" indent="-533400">
              <a:buFont typeface="Wingdings" pitchFamily="2" charset="2"/>
              <a:buNone/>
            </a:pPr>
            <a:endParaRPr lang="en-US" dirty="0"/>
          </a:p>
          <a:p>
            <a:pPr marL="533400" indent="-533400">
              <a:buFont typeface="Wingdings" pitchFamily="2" charset="2"/>
              <a:buNone/>
            </a:pPr>
            <a:r>
              <a:rPr lang="en-US" dirty="0">
                <a:solidFill>
                  <a:srgbClr val="FFC000"/>
                </a:solidFill>
                <a:effectLst>
                  <a:outerShdw blurRad="38100" dist="38100" dir="2700000" algn="tl">
                    <a:srgbClr val="000000">
                      <a:alpha val="43137"/>
                    </a:srgbClr>
                  </a:outerShdw>
                </a:effectLst>
              </a:rPr>
              <a:t>4. Structure questionnaires </a:t>
            </a:r>
          </a:p>
          <a:p>
            <a:pPr marL="533400" indent="-533400">
              <a:buFont typeface="Wingdings" pitchFamily="2" charset="2"/>
              <a:buNone/>
            </a:pPr>
            <a:r>
              <a:rPr lang="en-US" dirty="0">
                <a:solidFill>
                  <a:srgbClr val="FFC000"/>
                </a:solidFill>
                <a:effectLst>
                  <a:outerShdw blurRad="38100" dist="38100" dir="2700000" algn="tl">
                    <a:srgbClr val="000000">
                      <a:alpha val="43137"/>
                    </a:srgbClr>
                  </a:outerShdw>
                </a:effectLst>
              </a:rPr>
              <a:t>5. Field note, diary, pictures, </a:t>
            </a:r>
            <a:r>
              <a:rPr lang="en-US" dirty="0" err="1">
                <a:solidFill>
                  <a:srgbClr val="FFC000"/>
                </a:solidFill>
                <a:effectLst>
                  <a:outerShdw blurRad="38100" dist="38100" dir="2700000" algn="tl">
                    <a:srgbClr val="000000">
                      <a:alpha val="43137"/>
                    </a:srgbClr>
                  </a:outerShdw>
                </a:effectLst>
              </a:rPr>
              <a:t>VDO</a:t>
            </a:r>
            <a:r>
              <a:rPr lang="en-US" dirty="0">
                <a:solidFill>
                  <a:srgbClr val="FFC000"/>
                </a:solidFill>
                <a:effectLst>
                  <a:outerShdw blurRad="38100" dist="38100" dir="2700000" algn="tl">
                    <a:srgbClr val="000000">
                      <a:alpha val="43137"/>
                    </a:srgbClr>
                  </a:outerShdw>
                </a:effectLst>
              </a:rPr>
              <a:t> etc.</a:t>
            </a:r>
          </a:p>
          <a:p>
            <a:pPr marL="533400" indent="-533400">
              <a:buFont typeface="Wingdings" pitchFamily="2" charset="2"/>
              <a:buNone/>
            </a:pPr>
            <a:endParaRPr lang="en-GB" dirty="0">
              <a:solidFill>
                <a:srgbClr val="FFC000"/>
              </a:solidFill>
              <a:effectLst>
                <a:outerShdw blurRad="38100" dist="38100" dir="2700000" algn="tl">
                  <a:srgbClr val="000000">
                    <a:alpha val="43137"/>
                  </a:srgbClr>
                </a:outerShdw>
              </a:effectLst>
            </a:endParaRP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2453461"/>
            <a:ext cx="2762250"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newsfla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Quantitative </a:t>
            </a:r>
            <a:r>
              <a:rPr lang="en-ZA" dirty="0" err="1" smtClean="0"/>
              <a:t>vs</a:t>
            </a:r>
            <a:r>
              <a:rPr lang="en-ZA" dirty="0" smtClean="0"/>
              <a:t> Qualitative Styles</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61436676"/>
              </p:ext>
            </p:extLst>
          </p:nvPr>
        </p:nvGraphicFramePr>
        <p:xfrm>
          <a:off x="457200" y="1774820"/>
          <a:ext cx="8435280" cy="4534499"/>
        </p:xfrm>
        <a:graphic>
          <a:graphicData uri="http://schemas.openxmlformats.org/drawingml/2006/table">
            <a:tbl>
              <a:tblPr firstRow="1" bandRow="1">
                <a:tableStyleId>{5C22544A-7EE6-4342-B048-85BDC9FD1C3A}</a:tableStyleId>
              </a:tblPr>
              <a:tblGrid>
                <a:gridCol w="3479563"/>
                <a:gridCol w="4955717"/>
              </a:tblGrid>
              <a:tr h="657675">
                <a:tc>
                  <a:txBody>
                    <a:bodyPr/>
                    <a:lstStyle/>
                    <a:p>
                      <a:pPr algn="ctr"/>
                      <a:r>
                        <a:rPr lang="en-ZA" sz="3200" b="1" dirty="0" smtClean="0"/>
                        <a:t>Quantitative Style</a:t>
                      </a:r>
                      <a:endParaRPr lang="en-GB" sz="3200" b="1" dirty="0"/>
                    </a:p>
                  </a:txBody>
                  <a:tcPr/>
                </a:tc>
                <a:tc>
                  <a:txBody>
                    <a:bodyPr/>
                    <a:lstStyle/>
                    <a:p>
                      <a:pPr algn="ctr"/>
                      <a:r>
                        <a:rPr lang="en-ZA" sz="3200" b="1" dirty="0" smtClean="0"/>
                        <a:t>Qualitative Style</a:t>
                      </a:r>
                      <a:endParaRPr lang="en-GB" sz="3200" b="1" dirty="0"/>
                    </a:p>
                  </a:txBody>
                  <a:tcPr/>
                </a:tc>
              </a:tr>
              <a:tr h="484603">
                <a:tc>
                  <a:txBody>
                    <a:bodyPr/>
                    <a:lstStyle/>
                    <a:p>
                      <a:r>
                        <a:rPr lang="en-ZA" sz="2200" dirty="0" smtClean="0"/>
                        <a:t>Measure objective facts</a:t>
                      </a:r>
                      <a:endParaRPr lang="en-GB" sz="2200" dirty="0"/>
                    </a:p>
                  </a:txBody>
                  <a:tcPr/>
                </a:tc>
                <a:tc>
                  <a:txBody>
                    <a:bodyPr/>
                    <a:lstStyle/>
                    <a:p>
                      <a:r>
                        <a:rPr lang="en-ZA" sz="2200" dirty="0" smtClean="0"/>
                        <a:t>Construct</a:t>
                      </a:r>
                      <a:r>
                        <a:rPr lang="en-ZA" sz="2200" baseline="0" dirty="0" smtClean="0"/>
                        <a:t> social reality, cultural meaning</a:t>
                      </a:r>
                      <a:endParaRPr lang="en-GB" sz="2200" dirty="0"/>
                    </a:p>
                  </a:txBody>
                  <a:tcPr/>
                </a:tc>
              </a:tr>
              <a:tr h="484603">
                <a:tc>
                  <a:txBody>
                    <a:bodyPr/>
                    <a:lstStyle/>
                    <a:p>
                      <a:r>
                        <a:rPr lang="en-ZA" sz="2200" dirty="0" smtClean="0"/>
                        <a:t>Focus on variables</a:t>
                      </a:r>
                      <a:endParaRPr lang="en-GB" sz="2200" dirty="0"/>
                    </a:p>
                  </a:txBody>
                  <a:tcPr/>
                </a:tc>
                <a:tc>
                  <a:txBody>
                    <a:bodyPr/>
                    <a:lstStyle/>
                    <a:p>
                      <a:r>
                        <a:rPr lang="en-ZA" sz="2200" dirty="0" smtClean="0"/>
                        <a:t>Focus on interactive processes, events</a:t>
                      </a:r>
                      <a:endParaRPr lang="en-GB" sz="2200" dirty="0"/>
                    </a:p>
                  </a:txBody>
                  <a:tcPr/>
                </a:tc>
              </a:tr>
              <a:tr h="484603">
                <a:tc>
                  <a:txBody>
                    <a:bodyPr/>
                    <a:lstStyle/>
                    <a:p>
                      <a:r>
                        <a:rPr lang="en-ZA" sz="2200" dirty="0" smtClean="0"/>
                        <a:t>Reliability is key</a:t>
                      </a:r>
                      <a:endParaRPr lang="en-GB" sz="2200" dirty="0"/>
                    </a:p>
                  </a:txBody>
                  <a:tcPr/>
                </a:tc>
                <a:tc>
                  <a:txBody>
                    <a:bodyPr/>
                    <a:lstStyle/>
                    <a:p>
                      <a:r>
                        <a:rPr lang="en-ZA" sz="2200" dirty="0" smtClean="0"/>
                        <a:t>Authenticity is key</a:t>
                      </a:r>
                      <a:endParaRPr lang="en-GB" sz="2200" dirty="0"/>
                    </a:p>
                  </a:txBody>
                  <a:tcPr/>
                </a:tc>
              </a:tr>
              <a:tr h="484603">
                <a:tc>
                  <a:txBody>
                    <a:bodyPr/>
                    <a:lstStyle/>
                    <a:p>
                      <a:r>
                        <a:rPr lang="en-ZA" sz="2200" dirty="0" smtClean="0"/>
                        <a:t>Value</a:t>
                      </a:r>
                      <a:r>
                        <a:rPr lang="en-ZA" sz="2200" baseline="0" dirty="0" smtClean="0"/>
                        <a:t> free</a:t>
                      </a:r>
                      <a:endParaRPr lang="en-GB" sz="2200" dirty="0"/>
                    </a:p>
                  </a:txBody>
                  <a:tcPr/>
                </a:tc>
                <a:tc>
                  <a:txBody>
                    <a:bodyPr/>
                    <a:lstStyle/>
                    <a:p>
                      <a:r>
                        <a:rPr lang="en-ZA" sz="2200" dirty="0" smtClean="0"/>
                        <a:t>Values are present and e explicit</a:t>
                      </a:r>
                      <a:endParaRPr lang="en-GB" sz="2200" dirty="0"/>
                    </a:p>
                  </a:txBody>
                  <a:tcPr/>
                </a:tc>
              </a:tr>
              <a:tr h="484603">
                <a:tc>
                  <a:txBody>
                    <a:bodyPr/>
                    <a:lstStyle/>
                    <a:p>
                      <a:r>
                        <a:rPr lang="en-ZA" sz="2200" dirty="0" smtClean="0"/>
                        <a:t>Independent of context</a:t>
                      </a:r>
                      <a:endParaRPr lang="en-GB" sz="2200" dirty="0"/>
                    </a:p>
                  </a:txBody>
                  <a:tcPr/>
                </a:tc>
                <a:tc>
                  <a:txBody>
                    <a:bodyPr/>
                    <a:lstStyle/>
                    <a:p>
                      <a:r>
                        <a:rPr lang="en-ZA" sz="2200" dirty="0" err="1" smtClean="0"/>
                        <a:t>Situationally</a:t>
                      </a:r>
                      <a:r>
                        <a:rPr lang="en-ZA" sz="2200" dirty="0" smtClean="0"/>
                        <a:t> constrained</a:t>
                      </a:r>
                      <a:endParaRPr lang="en-GB" sz="2200" dirty="0"/>
                    </a:p>
                  </a:txBody>
                  <a:tcPr/>
                </a:tc>
              </a:tr>
              <a:tr h="484603">
                <a:tc>
                  <a:txBody>
                    <a:bodyPr/>
                    <a:lstStyle/>
                    <a:p>
                      <a:r>
                        <a:rPr lang="en-ZA" sz="2200" dirty="0" smtClean="0"/>
                        <a:t>Many cases</a:t>
                      </a:r>
                      <a:endParaRPr lang="en-GB" sz="2200" dirty="0"/>
                    </a:p>
                  </a:txBody>
                  <a:tcPr/>
                </a:tc>
                <a:tc>
                  <a:txBody>
                    <a:bodyPr/>
                    <a:lstStyle/>
                    <a:p>
                      <a:r>
                        <a:rPr lang="en-ZA" sz="2200" dirty="0" smtClean="0"/>
                        <a:t>Few cases</a:t>
                      </a:r>
                      <a:endParaRPr lang="en-GB" sz="2200" dirty="0"/>
                    </a:p>
                  </a:txBody>
                  <a:tcPr/>
                </a:tc>
              </a:tr>
              <a:tr h="484603">
                <a:tc>
                  <a:txBody>
                    <a:bodyPr/>
                    <a:lstStyle/>
                    <a:p>
                      <a:r>
                        <a:rPr lang="en-ZA" sz="2200" dirty="0" smtClean="0"/>
                        <a:t>Statistical</a:t>
                      </a:r>
                      <a:r>
                        <a:rPr lang="en-ZA" sz="2200" baseline="0" dirty="0" smtClean="0"/>
                        <a:t> analysis</a:t>
                      </a:r>
                      <a:endParaRPr lang="en-GB" sz="2200" dirty="0"/>
                    </a:p>
                  </a:txBody>
                  <a:tcPr/>
                </a:tc>
                <a:tc>
                  <a:txBody>
                    <a:bodyPr/>
                    <a:lstStyle/>
                    <a:p>
                      <a:r>
                        <a:rPr lang="en-ZA" sz="2200" dirty="0" smtClean="0"/>
                        <a:t>Thematic analysis</a:t>
                      </a:r>
                      <a:endParaRPr lang="en-GB" sz="2200" dirty="0"/>
                    </a:p>
                  </a:txBody>
                  <a:tcPr/>
                </a:tc>
              </a:tr>
              <a:tr h="484603">
                <a:tc>
                  <a:txBody>
                    <a:bodyPr/>
                    <a:lstStyle/>
                    <a:p>
                      <a:r>
                        <a:rPr lang="en-ZA" sz="2200" dirty="0" smtClean="0"/>
                        <a:t>Researcher is detached</a:t>
                      </a:r>
                      <a:endParaRPr lang="en-GB" sz="2200" dirty="0"/>
                    </a:p>
                  </a:txBody>
                  <a:tcPr/>
                </a:tc>
                <a:tc>
                  <a:txBody>
                    <a:bodyPr/>
                    <a:lstStyle/>
                    <a:p>
                      <a:r>
                        <a:rPr lang="en-ZA" sz="2200" dirty="0" smtClean="0"/>
                        <a:t>Researcher involved</a:t>
                      </a:r>
                      <a:endParaRPr lang="en-GB" sz="2200" dirty="0"/>
                    </a:p>
                  </a:txBody>
                  <a:tcPr/>
                </a:tc>
              </a:tr>
            </a:tbl>
          </a:graphicData>
        </a:graphic>
      </p:graphicFrame>
      <p:sp>
        <p:nvSpPr>
          <p:cNvPr id="6" name="TextBox 5"/>
          <p:cNvSpPr txBox="1"/>
          <p:nvPr/>
        </p:nvSpPr>
        <p:spPr>
          <a:xfrm>
            <a:off x="1619672" y="6354386"/>
            <a:ext cx="5070619" cy="369332"/>
          </a:xfrm>
          <a:prstGeom prst="rect">
            <a:avLst/>
          </a:prstGeom>
          <a:noFill/>
        </p:spPr>
        <p:txBody>
          <a:bodyPr wrap="none" rtlCol="0">
            <a:spAutoFit/>
          </a:bodyPr>
          <a:lstStyle/>
          <a:p>
            <a:r>
              <a:rPr lang="en-ZA" dirty="0" smtClean="0"/>
              <a:t>    </a:t>
            </a:r>
            <a:r>
              <a:rPr lang="en-ZA" dirty="0" err="1" smtClean="0"/>
              <a:t>Soure</a:t>
            </a:r>
            <a:r>
              <a:rPr lang="en-ZA" dirty="0" smtClean="0"/>
              <a:t>: </a:t>
            </a:r>
            <a:r>
              <a:rPr lang="en-ZA" dirty="0" err="1" smtClean="0"/>
              <a:t>Cresswell</a:t>
            </a:r>
            <a:r>
              <a:rPr lang="en-ZA" dirty="0" smtClean="0"/>
              <a:t> 1994 cited in </a:t>
            </a:r>
            <a:r>
              <a:rPr lang="en-ZA" dirty="0" err="1" smtClean="0"/>
              <a:t>Neuman</a:t>
            </a:r>
            <a:r>
              <a:rPr lang="en-ZA" dirty="0" smtClean="0"/>
              <a:t> 1997</a:t>
            </a:r>
            <a:endParaRPr lang="en-GB" dirty="0"/>
          </a:p>
        </p:txBody>
      </p:sp>
    </p:spTree>
    <p:extLst>
      <p:ext uri="{BB962C8B-B14F-4D97-AF65-F5344CB8AC3E}">
        <p14:creationId xmlns:p14="http://schemas.microsoft.com/office/powerpoint/2010/main" val="3997764446"/>
      </p:ext>
    </p:extLst>
  </p:cSld>
  <p:clrMapOvr>
    <a:masterClrMapping/>
  </p:clrMapOvr>
  <p:transition spd="slow">
    <p:newsflash/>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algn="ctr"/>
            <a:r>
              <a:rPr lang="en-GB" sz="3600" dirty="0"/>
              <a:t>General view of </a:t>
            </a:r>
            <a:r>
              <a:rPr lang="en-GB" sz="3600" dirty="0" smtClean="0"/>
              <a:t/>
            </a:r>
            <a:br>
              <a:rPr lang="en-GB" sz="3600" dirty="0" smtClean="0"/>
            </a:br>
            <a:r>
              <a:rPr lang="en-GB" sz="3600" dirty="0" smtClean="0"/>
              <a:t>Qualitative </a:t>
            </a:r>
            <a:r>
              <a:rPr lang="en-GB" sz="3600" dirty="0"/>
              <a:t>D</a:t>
            </a:r>
            <a:r>
              <a:rPr lang="en-GB" sz="3600" dirty="0" smtClean="0"/>
              <a:t>ata </a:t>
            </a:r>
            <a:r>
              <a:rPr lang="en-GB" sz="3600" dirty="0"/>
              <a:t>A</a:t>
            </a:r>
            <a:r>
              <a:rPr lang="en-GB" sz="3600" dirty="0" smtClean="0"/>
              <a:t>nalysis</a:t>
            </a:r>
            <a:endParaRPr lang="th-TH" sz="3600" dirty="0"/>
          </a:p>
        </p:txBody>
      </p:sp>
      <p:sp>
        <p:nvSpPr>
          <p:cNvPr id="51203" name="Rectangle 3"/>
          <p:cNvSpPr>
            <a:spLocks noGrp="1" noChangeArrowheads="1"/>
          </p:cNvSpPr>
          <p:nvPr>
            <p:ph idx="1"/>
          </p:nvPr>
        </p:nvSpPr>
        <p:spPr>
          <a:xfrm>
            <a:off x="395536" y="1484784"/>
            <a:ext cx="8291264" cy="4968552"/>
          </a:xfrm>
        </p:spPr>
        <p:txBody>
          <a:bodyPr>
            <a:normAutofit/>
          </a:bodyPr>
          <a:lstStyle/>
          <a:p>
            <a:pPr marL="609600" indent="-609600">
              <a:lnSpc>
                <a:spcPct val="80000"/>
              </a:lnSpc>
            </a:pPr>
            <a:r>
              <a:rPr lang="en-GB" sz="3200" dirty="0"/>
              <a:t>Data reduction</a:t>
            </a:r>
            <a:r>
              <a:rPr lang="en-GB" sz="3600" dirty="0"/>
              <a:t>;</a:t>
            </a:r>
            <a:r>
              <a:rPr lang="en-GB" sz="2400" dirty="0"/>
              <a:t> refers to the process of selecting, focusing, simplifying, abstracting, and transforming of the data. </a:t>
            </a:r>
            <a:r>
              <a:rPr lang="en-GB" sz="2400" dirty="0" smtClean="0"/>
              <a:t> </a:t>
            </a:r>
            <a:r>
              <a:rPr lang="en-GB" sz="2400" dirty="0"/>
              <a:t>(writings summaries, coding, teasing out theme, making clusters, making partition, writing memos)</a:t>
            </a:r>
          </a:p>
          <a:p>
            <a:pPr marL="609600" indent="-609600">
              <a:lnSpc>
                <a:spcPct val="80000"/>
              </a:lnSpc>
            </a:pPr>
            <a:endParaRPr lang="en-GB" sz="3200" dirty="0" smtClean="0"/>
          </a:p>
          <a:p>
            <a:pPr marL="609600" indent="-609600">
              <a:lnSpc>
                <a:spcPct val="80000"/>
              </a:lnSpc>
            </a:pPr>
            <a:r>
              <a:rPr lang="en-GB" sz="3200" dirty="0" smtClean="0"/>
              <a:t>Data </a:t>
            </a:r>
            <a:r>
              <a:rPr lang="en-GB" sz="3200" dirty="0"/>
              <a:t>display</a:t>
            </a:r>
            <a:r>
              <a:rPr lang="en-GB" sz="2400" dirty="0"/>
              <a:t> is and organised, compressed assembly of information that permits conclusion drawing and action. </a:t>
            </a:r>
          </a:p>
          <a:p>
            <a:pPr marL="609600" indent="-609600">
              <a:lnSpc>
                <a:spcPct val="80000"/>
              </a:lnSpc>
            </a:pPr>
            <a:endParaRPr lang="en-GB" sz="3200" dirty="0" smtClean="0"/>
          </a:p>
          <a:p>
            <a:pPr marL="609600" indent="-609600">
              <a:lnSpc>
                <a:spcPct val="80000"/>
              </a:lnSpc>
            </a:pPr>
            <a:r>
              <a:rPr lang="en-GB" sz="3200" dirty="0" smtClean="0"/>
              <a:t>Triangulation </a:t>
            </a:r>
            <a:r>
              <a:rPr lang="en-GB" sz="3200" dirty="0"/>
              <a:t>VS Respondent validation</a:t>
            </a:r>
          </a:p>
          <a:p>
            <a:pPr marL="609600" indent="-609600">
              <a:lnSpc>
                <a:spcPct val="80000"/>
              </a:lnSpc>
            </a:pPr>
            <a:endParaRPr lang="en-GB" sz="3200" dirty="0" smtClean="0"/>
          </a:p>
          <a:p>
            <a:pPr marL="609600" indent="-609600">
              <a:lnSpc>
                <a:spcPct val="80000"/>
              </a:lnSpc>
            </a:pPr>
            <a:r>
              <a:rPr lang="en-GB" sz="3200" dirty="0" smtClean="0"/>
              <a:t>Conclusion </a:t>
            </a:r>
            <a:r>
              <a:rPr lang="en-GB" sz="3200" dirty="0"/>
              <a:t>drawing and verification</a:t>
            </a:r>
            <a:r>
              <a:rPr lang="th-TH" sz="3200" dirty="0"/>
              <a:t> </a:t>
            </a:r>
          </a:p>
        </p:txBody>
      </p:sp>
    </p:spTree>
    <p:extLst>
      <p:ext uri="{BB962C8B-B14F-4D97-AF65-F5344CB8AC3E}">
        <p14:creationId xmlns:p14="http://schemas.microsoft.com/office/powerpoint/2010/main" val="494060816"/>
      </p:ext>
    </p:extLst>
  </p:cSld>
  <p:clrMapOvr>
    <a:masterClrMapping/>
  </p:clrMapOvr>
  <p:transition spd="slow">
    <p:newsflash/>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Software for Qualitative Data analysis</a:t>
            </a:r>
            <a:endParaRPr lang="en-GB" dirty="0"/>
          </a:p>
        </p:txBody>
      </p:sp>
      <p:sp>
        <p:nvSpPr>
          <p:cNvPr id="3" name="Content Placeholder 2"/>
          <p:cNvSpPr>
            <a:spLocks noGrp="1"/>
          </p:cNvSpPr>
          <p:nvPr>
            <p:ph idx="1"/>
          </p:nvPr>
        </p:nvSpPr>
        <p:spPr/>
        <p:txBody>
          <a:bodyPr/>
          <a:lstStyle/>
          <a:p>
            <a:r>
              <a:rPr lang="en-US" dirty="0" smtClean="0"/>
              <a:t>Atlas</a:t>
            </a:r>
          </a:p>
          <a:p>
            <a:r>
              <a:rPr lang="en-US" dirty="0" err="1" smtClean="0"/>
              <a:t>NViVo</a:t>
            </a:r>
            <a:endParaRPr lang="en-US" dirty="0" smtClean="0"/>
          </a:p>
          <a:p>
            <a:r>
              <a:rPr lang="en-US" dirty="0" smtClean="0"/>
              <a:t>etc</a:t>
            </a:r>
            <a:endParaRPr lang="en-GB"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1628800"/>
            <a:ext cx="3342705"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3998615"/>
            <a:ext cx="1981200" cy="230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3637534"/>
      </p:ext>
    </p:extLst>
  </p:cSld>
  <p:clrMapOvr>
    <a:masterClrMapping/>
  </p:clrMapOvr>
  <p:transition spd="slow">
    <p:newsflash/>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preparation and Import</a:t>
            </a:r>
            <a:endParaRPr lang="en-GB" dirty="0"/>
          </a:p>
        </p:txBody>
      </p:sp>
      <p:sp>
        <p:nvSpPr>
          <p:cNvPr id="3" name="Content Placeholder 2"/>
          <p:cNvSpPr>
            <a:spLocks noGrp="1"/>
          </p:cNvSpPr>
          <p:nvPr>
            <p:ph idx="1"/>
          </p:nvPr>
        </p:nvSpPr>
        <p:spPr>
          <a:xfrm>
            <a:off x="971600" y="1775191"/>
            <a:ext cx="7715200" cy="4625609"/>
          </a:xfrm>
        </p:spPr>
        <p:txBody>
          <a:bodyPr/>
          <a:lstStyle/>
          <a:p>
            <a:r>
              <a:rPr lang="en-US" dirty="0" smtClean="0"/>
              <a:t>Text</a:t>
            </a:r>
            <a:r>
              <a:rPr lang="en-GB" dirty="0" smtClean="0"/>
              <a:t> file</a:t>
            </a:r>
          </a:p>
          <a:p>
            <a:r>
              <a:rPr lang="en-US" dirty="0" smtClean="0"/>
              <a:t>PDF</a:t>
            </a:r>
            <a:endParaRPr lang="en-GB" dirty="0" smtClean="0"/>
          </a:p>
          <a:p>
            <a:r>
              <a:rPr lang="en-US" dirty="0" smtClean="0"/>
              <a:t>Video tape</a:t>
            </a:r>
          </a:p>
          <a:p>
            <a:r>
              <a:rPr lang="en-US" dirty="0" smtClean="0"/>
              <a:t>Audio tape</a:t>
            </a:r>
          </a:p>
          <a:p>
            <a:r>
              <a:rPr lang="en-US" dirty="0" smtClean="0"/>
              <a:t>Picture</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5" y="2492896"/>
            <a:ext cx="3170114"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3667270"/>
      </p:ext>
    </p:extLst>
  </p:cSld>
  <p:clrMapOvr>
    <a:masterClrMapping/>
  </p:clrMapOvr>
  <p:transition spd="slow">
    <p:newsflash/>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How it works?</a:t>
            </a:r>
            <a:endParaRPr lang="en-GB" dirty="0"/>
          </a:p>
        </p:txBody>
      </p:sp>
      <p:sp>
        <p:nvSpPr>
          <p:cNvPr id="3" name="Content Placeholder 2"/>
          <p:cNvSpPr>
            <a:spLocks noGrp="1"/>
          </p:cNvSpPr>
          <p:nvPr>
            <p:ph idx="1"/>
          </p:nvPr>
        </p:nvSpPr>
        <p:spPr>
          <a:xfrm>
            <a:off x="1547664" y="1775191"/>
            <a:ext cx="7139136" cy="4625609"/>
          </a:xfrm>
        </p:spPr>
        <p:txBody>
          <a:bodyPr/>
          <a:lstStyle/>
          <a:p>
            <a:r>
              <a:rPr lang="en-US" dirty="0" smtClean="0"/>
              <a:t>Searching</a:t>
            </a:r>
          </a:p>
          <a:p>
            <a:r>
              <a:rPr lang="en-US" dirty="0" smtClean="0"/>
              <a:t>Coding</a:t>
            </a:r>
          </a:p>
          <a:p>
            <a:r>
              <a:rPr lang="en-US" dirty="0" smtClean="0"/>
              <a:t>Link</a:t>
            </a:r>
          </a:p>
          <a:p>
            <a:r>
              <a:rPr lang="en-US" dirty="0" smtClean="0"/>
              <a:t>Molding</a:t>
            </a:r>
          </a:p>
          <a:p>
            <a:endParaRPr lang="en-GB"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3977" y="1682527"/>
            <a:ext cx="3024336" cy="3576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3973" y="4149080"/>
            <a:ext cx="2209800" cy="2220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8997488"/>
      </p:ext>
    </p:extLst>
  </p:cSld>
  <p:clrMapOvr>
    <a:masterClrMapping/>
  </p:clrMapOvr>
  <p:transition spd="slow">
    <p:newsflash/>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77500" lnSpcReduction="20000"/>
          </a:bodyPr>
          <a:lstStyle/>
          <a:p>
            <a:pPr>
              <a:buNone/>
            </a:pPr>
            <a:r>
              <a:rPr lang="en-GB" dirty="0" smtClean="0"/>
              <a:t>Section 0, Paragraph 191, 222 characters.</a:t>
            </a:r>
          </a:p>
          <a:p>
            <a:pPr>
              <a:buNone/>
            </a:pPr>
            <a:r>
              <a:rPr lang="en-GB" dirty="0" smtClean="0"/>
              <a:t> </a:t>
            </a:r>
          </a:p>
          <a:p>
            <a:pPr>
              <a:buNone/>
            </a:pPr>
            <a:r>
              <a:rPr lang="en-GB" dirty="0" smtClean="0"/>
              <a:t>I used the common assessment like righting down the data that the learners ha given to me, following the projects that they did and recording that information. That is we often assess our learners, by questionnaires </a:t>
            </a:r>
            <a:r>
              <a:rPr lang="en-GB" dirty="0" err="1" smtClean="0"/>
              <a:t>e.t.c</a:t>
            </a:r>
            <a:r>
              <a:rPr lang="en-GB" dirty="0" smtClean="0"/>
              <a:t>.</a:t>
            </a:r>
          </a:p>
          <a:p>
            <a:pPr>
              <a:buNone/>
            </a:pPr>
            <a:r>
              <a:rPr lang="en-GB" dirty="0" smtClean="0"/>
              <a:t> </a:t>
            </a:r>
          </a:p>
          <a:p>
            <a:pPr>
              <a:buNone/>
            </a:pPr>
            <a:r>
              <a:rPr lang="en-GB" dirty="0" smtClean="0"/>
              <a:t>Section 0, Paragraph 194, 110 characters.</a:t>
            </a:r>
          </a:p>
          <a:p>
            <a:pPr>
              <a:buNone/>
            </a:pPr>
            <a:r>
              <a:rPr lang="en-GB" dirty="0" smtClean="0"/>
              <a:t> </a:t>
            </a:r>
          </a:p>
          <a:p>
            <a:pPr>
              <a:buNone/>
            </a:pPr>
            <a:r>
              <a:rPr lang="en-GB" dirty="0" smtClean="0"/>
              <a:t>To find out what much do they know in relation to life, because life orientation has to deal with life skills.</a:t>
            </a:r>
          </a:p>
          <a:p>
            <a:pPr>
              <a:buNone/>
            </a:pPr>
            <a:r>
              <a:rPr lang="en-GB" dirty="0" smtClean="0"/>
              <a:t> </a:t>
            </a:r>
          </a:p>
          <a:p>
            <a:pPr>
              <a:buNone/>
            </a:pPr>
            <a:r>
              <a:rPr lang="en-GB" dirty="0" smtClean="0"/>
              <a:t>Document '</a:t>
            </a:r>
            <a:r>
              <a:rPr lang="en-GB" dirty="0" err="1" smtClean="0"/>
              <a:t>Eketsetseng</a:t>
            </a:r>
            <a:r>
              <a:rPr lang="en-GB" dirty="0" smtClean="0"/>
              <a:t> teacher 1',  1 passages, 237 characters.</a:t>
            </a:r>
          </a:p>
          <a:p>
            <a:endParaRPr lang="en-GB" dirty="0"/>
          </a:p>
        </p:txBody>
      </p:sp>
    </p:spTree>
    <p:extLst>
      <p:ext uri="{BB962C8B-B14F-4D97-AF65-F5344CB8AC3E}">
        <p14:creationId xmlns:p14="http://schemas.microsoft.com/office/powerpoint/2010/main" val="4235699531"/>
      </p:ext>
    </p:extLst>
  </p:cSld>
  <p:clrMapOvr>
    <a:masterClrMapping/>
  </p:clrMapOvr>
  <p:transition spd="slow">
    <p:newsflash/>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smtClean="0"/>
              <a:t>Thank you!</a:t>
            </a:r>
            <a:endParaRPr lang="en-GB" dirty="0"/>
          </a:p>
        </p:txBody>
      </p:sp>
      <p:sp>
        <p:nvSpPr>
          <p:cNvPr id="3" name="Content Placeholder 2"/>
          <p:cNvSpPr>
            <a:spLocks noGrp="1"/>
          </p:cNvSpPr>
          <p:nvPr>
            <p:ph idx="1"/>
          </p:nvPr>
        </p:nvSpPr>
        <p:spPr/>
        <p:txBody>
          <a:bodyPr/>
          <a:lstStyle/>
          <a:p>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772816"/>
            <a:ext cx="6552728"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7683333"/>
      </p:ext>
    </p:extLst>
  </p:cSld>
  <p:clrMapOvr>
    <a:masterClrMapping/>
  </p:clrMapOvr>
  <p:transition spd="slow">
    <p:newsflash/>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algn="ctr"/>
            <a:r>
              <a:rPr lang="en-GB" b="1" dirty="0" smtClean="0"/>
              <a:t>In-depth Interviews</a:t>
            </a:r>
            <a:r>
              <a:rPr lang="th-TH" dirty="0" smtClean="0"/>
              <a:t> </a:t>
            </a:r>
            <a:endParaRPr lang="th-TH" dirty="0"/>
          </a:p>
        </p:txBody>
      </p:sp>
      <p:sp>
        <p:nvSpPr>
          <p:cNvPr id="52227" name="Rectangle 3"/>
          <p:cNvSpPr>
            <a:spLocks noGrp="1" noChangeArrowheads="1"/>
          </p:cNvSpPr>
          <p:nvPr>
            <p:ph idx="1"/>
          </p:nvPr>
        </p:nvSpPr>
        <p:spPr>
          <a:xfrm>
            <a:off x="611561" y="1700808"/>
            <a:ext cx="8075240" cy="4824536"/>
          </a:xfrm>
        </p:spPr>
        <p:txBody>
          <a:bodyPr>
            <a:normAutofit lnSpcReduction="10000"/>
          </a:bodyPr>
          <a:lstStyle/>
          <a:p>
            <a:pPr>
              <a:lnSpc>
                <a:spcPct val="90000"/>
              </a:lnSpc>
            </a:pPr>
            <a:r>
              <a:rPr lang="en-GB" dirty="0" smtClean="0"/>
              <a:t>allows </a:t>
            </a:r>
            <a:r>
              <a:rPr lang="en-GB" b="1" dirty="0"/>
              <a:t>person to person</a:t>
            </a:r>
            <a:r>
              <a:rPr lang="en-GB" dirty="0"/>
              <a:t> discussion</a:t>
            </a:r>
            <a:r>
              <a:rPr lang="en-GB" dirty="0" smtClean="0"/>
              <a:t>.</a:t>
            </a:r>
          </a:p>
          <a:p>
            <a:pPr>
              <a:lnSpc>
                <a:spcPct val="90000"/>
              </a:lnSpc>
            </a:pPr>
            <a:endParaRPr lang="en-GB" dirty="0"/>
          </a:p>
          <a:p>
            <a:pPr>
              <a:lnSpc>
                <a:spcPct val="90000"/>
              </a:lnSpc>
            </a:pPr>
            <a:r>
              <a:rPr lang="en-GB" dirty="0" smtClean="0"/>
              <a:t>lead </a:t>
            </a:r>
            <a:r>
              <a:rPr lang="en-GB" dirty="0"/>
              <a:t>to increased </a:t>
            </a:r>
            <a:r>
              <a:rPr lang="en-GB" b="1" dirty="0"/>
              <a:t>insight</a:t>
            </a:r>
            <a:r>
              <a:rPr lang="en-GB" dirty="0"/>
              <a:t> into people's thoughts, feelings, and behaviour on important issues</a:t>
            </a:r>
            <a:r>
              <a:rPr lang="en-GB" dirty="0" smtClean="0"/>
              <a:t>.</a:t>
            </a:r>
          </a:p>
          <a:p>
            <a:pPr>
              <a:lnSpc>
                <a:spcPct val="90000"/>
              </a:lnSpc>
            </a:pPr>
            <a:endParaRPr lang="en-GB" dirty="0"/>
          </a:p>
          <a:p>
            <a:pPr>
              <a:lnSpc>
                <a:spcPct val="90000"/>
              </a:lnSpc>
            </a:pPr>
            <a:r>
              <a:rPr lang="en-GB" dirty="0"/>
              <a:t>is often </a:t>
            </a:r>
            <a:r>
              <a:rPr lang="en-GB" b="1" dirty="0"/>
              <a:t>unstructured</a:t>
            </a:r>
            <a:r>
              <a:rPr lang="en-GB" dirty="0"/>
              <a:t> and therefore permits the interviewer to encourage an informant to </a:t>
            </a:r>
            <a:r>
              <a:rPr lang="en-GB" b="1" dirty="0"/>
              <a:t>talk at length </a:t>
            </a:r>
            <a:r>
              <a:rPr lang="en-GB" dirty="0"/>
              <a:t>about the topic of interest</a:t>
            </a:r>
            <a:r>
              <a:rPr lang="en-GB" dirty="0" smtClean="0"/>
              <a:t>.</a:t>
            </a:r>
          </a:p>
          <a:p>
            <a:pPr>
              <a:lnSpc>
                <a:spcPct val="90000"/>
              </a:lnSpc>
            </a:pPr>
            <a:endParaRPr lang="en-GB" dirty="0"/>
          </a:p>
          <a:p>
            <a:pPr>
              <a:lnSpc>
                <a:spcPct val="90000"/>
              </a:lnSpc>
            </a:pPr>
            <a:r>
              <a:rPr lang="en-GB" dirty="0"/>
              <a:t>uses a </a:t>
            </a:r>
            <a:r>
              <a:rPr lang="en-GB" b="1" dirty="0"/>
              <a:t>flexible </a:t>
            </a:r>
            <a:r>
              <a:rPr lang="en-GB" dirty="0"/>
              <a:t>interview approach.</a:t>
            </a:r>
            <a:r>
              <a:rPr lang="th-TH" dirty="0"/>
              <a:t> </a:t>
            </a:r>
          </a:p>
        </p:txBody>
      </p:sp>
    </p:spTree>
    <p:extLst>
      <p:ext uri="{BB962C8B-B14F-4D97-AF65-F5344CB8AC3E}">
        <p14:creationId xmlns:p14="http://schemas.microsoft.com/office/powerpoint/2010/main" val="2941625607"/>
      </p:ext>
    </p:extLst>
  </p:cSld>
  <p:clrMapOvr>
    <a:masterClrMapping/>
  </p:clrMapOvr>
  <p:transition spd="slow">
    <p:newsflash/>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algn="ctr"/>
            <a:r>
              <a:rPr lang="en-GB" b="1" dirty="0"/>
              <a:t>Use of In-Depth Interview</a:t>
            </a:r>
            <a:r>
              <a:rPr lang="en-GB" dirty="0"/>
              <a:t> </a:t>
            </a:r>
            <a:endParaRPr lang="th-TH" dirty="0"/>
          </a:p>
        </p:txBody>
      </p:sp>
      <p:sp>
        <p:nvSpPr>
          <p:cNvPr id="53251" name="Rectangle 3"/>
          <p:cNvSpPr>
            <a:spLocks noGrp="1" noChangeArrowheads="1"/>
          </p:cNvSpPr>
          <p:nvPr>
            <p:ph idx="1"/>
          </p:nvPr>
        </p:nvSpPr>
        <p:spPr/>
        <p:txBody>
          <a:bodyPr/>
          <a:lstStyle/>
          <a:p>
            <a:r>
              <a:rPr lang="en-GB" dirty="0"/>
              <a:t>In pilot studies to generate ideas</a:t>
            </a:r>
            <a:r>
              <a:rPr lang="en-GB" dirty="0" smtClean="0"/>
              <a:t>.</a:t>
            </a:r>
          </a:p>
          <a:p>
            <a:endParaRPr lang="en-GB" dirty="0"/>
          </a:p>
          <a:p>
            <a:r>
              <a:rPr lang="en-GB" dirty="0"/>
              <a:t>To obtain </a:t>
            </a:r>
            <a:r>
              <a:rPr lang="en-GB" b="1" dirty="0"/>
              <a:t>greater depth </a:t>
            </a:r>
            <a:r>
              <a:rPr lang="en-GB" dirty="0"/>
              <a:t>of information on a topic of interest as a supplement to data received from other methods, e.g., structured questionnaire</a:t>
            </a:r>
            <a:r>
              <a:rPr lang="en-GB" dirty="0" smtClean="0"/>
              <a:t>.</a:t>
            </a:r>
          </a:p>
          <a:p>
            <a:endParaRPr lang="en-GB" dirty="0"/>
          </a:p>
          <a:p>
            <a:r>
              <a:rPr lang="en-GB" dirty="0"/>
              <a:t>To evaluate the impacts of interventions on </a:t>
            </a:r>
            <a:r>
              <a:rPr lang="en-GB" b="1" dirty="0"/>
              <a:t>attitudes or beliefs</a:t>
            </a:r>
            <a:r>
              <a:rPr lang="en-GB" dirty="0"/>
              <a:t>.</a:t>
            </a:r>
            <a:endParaRPr lang="th-TH" dirty="0"/>
          </a:p>
          <a:p>
            <a:endParaRPr lang="th-TH" dirty="0"/>
          </a:p>
        </p:txBody>
      </p:sp>
    </p:spTree>
    <p:extLst>
      <p:ext uri="{BB962C8B-B14F-4D97-AF65-F5344CB8AC3E}">
        <p14:creationId xmlns:p14="http://schemas.microsoft.com/office/powerpoint/2010/main" val="2385931320"/>
      </p:ext>
    </p:extLst>
  </p:cSld>
  <p:clrMapOvr>
    <a:masterClrMapping/>
  </p:clrMapOvr>
  <p:transition spd="slow">
    <p:newsflash/>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normAutofit/>
          </a:bodyPr>
          <a:lstStyle/>
          <a:p>
            <a:pPr algn="ctr"/>
            <a:r>
              <a:rPr lang="en-GB" sz="3600" b="1" dirty="0"/>
              <a:t>Summary of Key Steps in </a:t>
            </a:r>
            <a:r>
              <a:rPr lang="en-GB" sz="3600" b="1" dirty="0" smtClean="0"/>
              <a:t/>
            </a:r>
            <a:br>
              <a:rPr lang="en-GB" sz="3600" b="1" dirty="0" smtClean="0"/>
            </a:br>
            <a:r>
              <a:rPr lang="en-GB" sz="3600" b="1" dirty="0" smtClean="0"/>
              <a:t>Conducting </a:t>
            </a:r>
            <a:r>
              <a:rPr lang="en-GB" sz="3600" b="1" dirty="0"/>
              <a:t>In-depth Interview</a:t>
            </a:r>
            <a:r>
              <a:rPr lang="th-TH" sz="3600" dirty="0"/>
              <a:t> </a:t>
            </a:r>
          </a:p>
        </p:txBody>
      </p:sp>
      <p:sp>
        <p:nvSpPr>
          <p:cNvPr id="54275" name="Rectangle 3"/>
          <p:cNvSpPr>
            <a:spLocks noGrp="1" noChangeArrowheads="1"/>
          </p:cNvSpPr>
          <p:nvPr>
            <p:ph idx="1"/>
          </p:nvPr>
        </p:nvSpPr>
        <p:spPr>
          <a:xfrm>
            <a:off x="683568" y="1981200"/>
            <a:ext cx="8280920" cy="4543425"/>
          </a:xfrm>
        </p:spPr>
        <p:txBody>
          <a:bodyPr>
            <a:normAutofit/>
          </a:bodyPr>
          <a:lstStyle/>
          <a:p>
            <a:pPr>
              <a:lnSpc>
                <a:spcPct val="90000"/>
              </a:lnSpc>
              <a:buNone/>
            </a:pPr>
            <a:r>
              <a:rPr lang="en-GB" sz="2800" dirty="0"/>
              <a:t>Step 1: Plan how you will conduct the in-depth </a:t>
            </a:r>
          </a:p>
          <a:p>
            <a:pPr>
              <a:lnSpc>
                <a:spcPct val="90000"/>
              </a:lnSpc>
              <a:buNone/>
            </a:pPr>
            <a:r>
              <a:rPr lang="en-GB" sz="2800" dirty="0"/>
              <a:t>                 interviews.</a:t>
            </a:r>
          </a:p>
          <a:p>
            <a:pPr>
              <a:lnSpc>
                <a:spcPct val="90000"/>
              </a:lnSpc>
              <a:buNone/>
            </a:pPr>
            <a:r>
              <a:rPr lang="en-GB" sz="2800" dirty="0"/>
              <a:t>Step 2: Decide who your respondents will be.</a:t>
            </a:r>
          </a:p>
          <a:p>
            <a:pPr>
              <a:lnSpc>
                <a:spcPct val="90000"/>
              </a:lnSpc>
              <a:buNone/>
            </a:pPr>
            <a:r>
              <a:rPr lang="en-GB" sz="2800" dirty="0"/>
              <a:t>Step 3: Prepare interview guide for each</a:t>
            </a:r>
            <a:endParaRPr lang="en-US" sz="2800" dirty="0"/>
          </a:p>
          <a:p>
            <a:pPr>
              <a:lnSpc>
                <a:spcPct val="90000"/>
              </a:lnSpc>
              <a:buNone/>
            </a:pPr>
            <a:r>
              <a:rPr lang="en-GB" sz="2800" dirty="0"/>
              <a:t>                 category of informants.</a:t>
            </a:r>
          </a:p>
          <a:p>
            <a:pPr>
              <a:lnSpc>
                <a:spcPct val="90000"/>
              </a:lnSpc>
              <a:buNone/>
            </a:pPr>
            <a:r>
              <a:rPr lang="en-GB" sz="2800" dirty="0"/>
              <a:t>Step 4: Select your interviewers.</a:t>
            </a:r>
          </a:p>
          <a:p>
            <a:pPr>
              <a:lnSpc>
                <a:spcPct val="90000"/>
              </a:lnSpc>
              <a:buNone/>
            </a:pPr>
            <a:r>
              <a:rPr lang="en-GB" sz="2800" dirty="0"/>
              <a:t>Step 5: Train the interviewers.</a:t>
            </a:r>
          </a:p>
          <a:p>
            <a:pPr>
              <a:lnSpc>
                <a:spcPct val="90000"/>
              </a:lnSpc>
              <a:buNone/>
            </a:pPr>
            <a:r>
              <a:rPr lang="en-GB" sz="2800" dirty="0"/>
              <a:t>Step 6: Conduct the actual interviews.</a:t>
            </a:r>
          </a:p>
          <a:p>
            <a:pPr>
              <a:lnSpc>
                <a:spcPct val="90000"/>
              </a:lnSpc>
              <a:buNone/>
            </a:pPr>
            <a:r>
              <a:rPr lang="en-GB" sz="2800" dirty="0"/>
              <a:t>Step 7: Analyse the data.</a:t>
            </a:r>
          </a:p>
          <a:p>
            <a:pPr>
              <a:lnSpc>
                <a:spcPct val="90000"/>
              </a:lnSpc>
              <a:buNone/>
            </a:pPr>
            <a:r>
              <a:rPr lang="en-GB" sz="2800" dirty="0"/>
              <a:t>Step 8: Write a report and recommend intervention (s).</a:t>
            </a:r>
            <a:endParaRPr lang="th-TH" sz="2800" dirty="0"/>
          </a:p>
        </p:txBody>
      </p:sp>
    </p:spTree>
    <p:extLst>
      <p:ext uri="{BB962C8B-B14F-4D97-AF65-F5344CB8AC3E}">
        <p14:creationId xmlns:p14="http://schemas.microsoft.com/office/powerpoint/2010/main" val="3635371160"/>
      </p:ext>
    </p:extLst>
  </p:cSld>
  <p:clrMapOvr>
    <a:masterClrMapping/>
  </p:clrMapOvr>
  <p:transition spd="slow">
    <p:newsflash/>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algn="ctr"/>
            <a:r>
              <a:rPr lang="en-GB" sz="3500" b="1" dirty="0" smtClean="0"/>
              <a:t>Focus Group Discussion (</a:t>
            </a:r>
            <a:r>
              <a:rPr lang="en-GB" sz="3500" b="1" dirty="0" err="1" smtClean="0"/>
              <a:t>FGDs</a:t>
            </a:r>
            <a:r>
              <a:rPr lang="en-GB" sz="3500" b="1" dirty="0" smtClean="0"/>
              <a:t>) Method</a:t>
            </a:r>
            <a:r>
              <a:rPr lang="th-TH" sz="3500" dirty="0" smtClean="0"/>
              <a:t> </a:t>
            </a:r>
            <a:endParaRPr lang="th-TH" sz="3500" dirty="0"/>
          </a:p>
        </p:txBody>
      </p:sp>
      <p:sp>
        <p:nvSpPr>
          <p:cNvPr id="55299" name="Rectangle 3"/>
          <p:cNvSpPr>
            <a:spLocks noGrp="1" noChangeArrowheads="1"/>
          </p:cNvSpPr>
          <p:nvPr>
            <p:ph idx="1"/>
          </p:nvPr>
        </p:nvSpPr>
        <p:spPr>
          <a:xfrm>
            <a:off x="539552" y="1981200"/>
            <a:ext cx="8147248" cy="4114800"/>
          </a:xfrm>
        </p:spPr>
        <p:txBody>
          <a:bodyPr>
            <a:normAutofit fontScale="92500" lnSpcReduction="10000"/>
          </a:bodyPr>
          <a:lstStyle/>
          <a:p>
            <a:r>
              <a:rPr lang="en-GB" dirty="0" err="1"/>
              <a:t>FGD</a:t>
            </a:r>
            <a:r>
              <a:rPr lang="en-GB" dirty="0"/>
              <a:t> is an in-depth field method that brings together a small </a:t>
            </a:r>
            <a:r>
              <a:rPr lang="en-GB" b="1" dirty="0"/>
              <a:t>homogeneous group </a:t>
            </a:r>
            <a:r>
              <a:rPr lang="en-GB" dirty="0" smtClean="0"/>
              <a:t>(6 to 12 ) </a:t>
            </a:r>
            <a:r>
              <a:rPr lang="en-GB" dirty="0"/>
              <a:t>to discuss topics on a study agenda. </a:t>
            </a:r>
            <a:endParaRPr lang="en-GB" dirty="0" smtClean="0"/>
          </a:p>
          <a:p>
            <a:pPr>
              <a:buNone/>
            </a:pPr>
            <a:endParaRPr lang="en-GB" dirty="0"/>
          </a:p>
          <a:p>
            <a:r>
              <a:rPr lang="en-GB" dirty="0"/>
              <a:t>The purpose is to use the </a:t>
            </a:r>
            <a:r>
              <a:rPr lang="en-GB" b="1" dirty="0"/>
              <a:t>social dynamics </a:t>
            </a:r>
            <a:r>
              <a:rPr lang="en-GB" dirty="0"/>
              <a:t>of the group, with the </a:t>
            </a:r>
            <a:r>
              <a:rPr lang="en-GB" b="1" dirty="0"/>
              <a:t>help</a:t>
            </a:r>
            <a:r>
              <a:rPr lang="en-GB" dirty="0"/>
              <a:t> of a moderator/ facilitator, to </a:t>
            </a:r>
            <a:r>
              <a:rPr lang="en-GB" b="1" dirty="0"/>
              <a:t>stimulate</a:t>
            </a:r>
            <a:r>
              <a:rPr lang="en-GB" dirty="0"/>
              <a:t> participants to reveal underlying opinions, attitudes, and reasons for their behaviour.</a:t>
            </a:r>
            <a:r>
              <a:rPr lang="th-TH" dirty="0"/>
              <a:t> </a:t>
            </a:r>
          </a:p>
        </p:txBody>
      </p:sp>
    </p:spTree>
  </p:cSld>
  <p:clrMapOvr>
    <a:masterClrMapping/>
  </p:clrMapOvr>
  <p:transition spd="slow">
    <p:newsfla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ZA" sz="3600" dirty="0" smtClean="0"/>
              <a:t>Difference between</a:t>
            </a:r>
            <a:br>
              <a:rPr lang="en-ZA" sz="3600" dirty="0" smtClean="0"/>
            </a:br>
            <a:r>
              <a:rPr lang="en-ZA" sz="3600" dirty="0" smtClean="0"/>
              <a:t>Qualitative and Quantitative 1/2</a:t>
            </a:r>
            <a:endParaRPr lang="en-GB"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6494210"/>
              </p:ext>
            </p:extLst>
          </p:nvPr>
        </p:nvGraphicFramePr>
        <p:xfrm>
          <a:off x="457200" y="1774825"/>
          <a:ext cx="8229600" cy="445008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r>
                        <a:rPr lang="en-ZA" sz="2800" b="1" dirty="0" smtClean="0"/>
                        <a:t>Quantitative</a:t>
                      </a:r>
                      <a:endParaRPr lang="en-GB" sz="2800" b="1" dirty="0"/>
                    </a:p>
                  </a:txBody>
                  <a:tcPr/>
                </a:tc>
                <a:tc>
                  <a:txBody>
                    <a:bodyPr/>
                    <a:lstStyle/>
                    <a:p>
                      <a:pPr algn="ctr"/>
                      <a:r>
                        <a:rPr lang="en-ZA" sz="2800" b="1" dirty="0" smtClean="0"/>
                        <a:t>Qualitative</a:t>
                      </a:r>
                      <a:endParaRPr lang="en-GB" sz="2800" b="1" dirty="0"/>
                    </a:p>
                  </a:txBody>
                  <a:tcPr/>
                </a:tc>
              </a:tr>
              <a:tr h="370840">
                <a:tc>
                  <a:txBody>
                    <a:bodyPr/>
                    <a:lstStyle/>
                    <a:p>
                      <a:r>
                        <a:rPr lang="en-ZA" sz="2400" dirty="0" smtClean="0"/>
                        <a:t>Test hypothesis that the researcher begins</a:t>
                      </a:r>
                      <a:r>
                        <a:rPr lang="en-ZA" sz="2400" baseline="0" dirty="0" smtClean="0"/>
                        <a:t> with.</a:t>
                      </a:r>
                      <a:endParaRPr lang="en-GB" sz="2400" dirty="0"/>
                    </a:p>
                  </a:txBody>
                  <a:tcPr/>
                </a:tc>
                <a:tc>
                  <a:txBody>
                    <a:bodyPr/>
                    <a:lstStyle/>
                    <a:p>
                      <a:r>
                        <a:rPr lang="en-ZA" sz="2400" dirty="0" smtClean="0"/>
                        <a:t>Capture and discover</a:t>
                      </a:r>
                      <a:r>
                        <a:rPr lang="en-ZA" sz="2400" baseline="0" dirty="0" smtClean="0"/>
                        <a:t> meaning once the researcher becomes immersed in the data.</a:t>
                      </a:r>
                      <a:endParaRPr lang="en-GB" sz="2400" dirty="0"/>
                    </a:p>
                  </a:txBody>
                  <a:tcPr/>
                </a:tc>
              </a:tr>
              <a:tr h="370840">
                <a:tc>
                  <a:txBody>
                    <a:bodyPr/>
                    <a:lstStyle/>
                    <a:p>
                      <a:r>
                        <a:rPr lang="en-ZA" sz="2400" dirty="0" smtClean="0"/>
                        <a:t>Concepts are in</a:t>
                      </a:r>
                      <a:r>
                        <a:rPr lang="en-ZA" sz="2400" baseline="0" dirty="0" smtClean="0"/>
                        <a:t> the form of distinct variables.</a:t>
                      </a:r>
                      <a:endParaRPr lang="en-GB" sz="2400" dirty="0"/>
                    </a:p>
                  </a:txBody>
                  <a:tcPr/>
                </a:tc>
                <a:tc>
                  <a:txBody>
                    <a:bodyPr/>
                    <a:lstStyle/>
                    <a:p>
                      <a:r>
                        <a:rPr lang="en-ZA" sz="2400" dirty="0" smtClean="0"/>
                        <a:t>Concepts are in the form of themes, generalizations, taxonomies.</a:t>
                      </a:r>
                      <a:endParaRPr lang="en-GB" sz="2400" dirty="0"/>
                    </a:p>
                  </a:txBody>
                  <a:tcPr/>
                </a:tc>
              </a:tr>
              <a:tr h="370840">
                <a:tc>
                  <a:txBody>
                    <a:bodyPr/>
                    <a:lstStyle/>
                    <a:p>
                      <a:r>
                        <a:rPr lang="en-ZA" sz="2400" dirty="0" smtClean="0"/>
                        <a:t>Measure are systematically created before data collection and standardized.</a:t>
                      </a:r>
                      <a:endParaRPr lang="en-GB" sz="2400" dirty="0"/>
                    </a:p>
                  </a:txBody>
                  <a:tcPr/>
                </a:tc>
                <a:tc>
                  <a:txBody>
                    <a:bodyPr/>
                    <a:lstStyle/>
                    <a:p>
                      <a:r>
                        <a:rPr lang="en-ZA" sz="2400" dirty="0" smtClean="0"/>
                        <a:t>Measures are created inn an ad hoc</a:t>
                      </a:r>
                      <a:r>
                        <a:rPr lang="en-ZA" sz="2400" baseline="0" dirty="0" smtClean="0"/>
                        <a:t> manner and are often specific to the individual setting or researcher.</a:t>
                      </a:r>
                      <a:endParaRPr lang="en-GB" sz="2400" dirty="0"/>
                    </a:p>
                  </a:txBody>
                  <a:tcPr/>
                </a:tc>
              </a:tr>
            </a:tbl>
          </a:graphicData>
        </a:graphic>
      </p:graphicFrame>
      <p:sp>
        <p:nvSpPr>
          <p:cNvPr id="7" name="TextBox 6"/>
          <p:cNvSpPr txBox="1"/>
          <p:nvPr/>
        </p:nvSpPr>
        <p:spPr>
          <a:xfrm>
            <a:off x="1619672" y="6354386"/>
            <a:ext cx="2634054" cy="369332"/>
          </a:xfrm>
          <a:prstGeom prst="rect">
            <a:avLst/>
          </a:prstGeom>
          <a:noFill/>
        </p:spPr>
        <p:txBody>
          <a:bodyPr wrap="none" rtlCol="0">
            <a:spAutoFit/>
          </a:bodyPr>
          <a:lstStyle/>
          <a:p>
            <a:r>
              <a:rPr lang="en-ZA" dirty="0" smtClean="0"/>
              <a:t>    </a:t>
            </a:r>
            <a:r>
              <a:rPr lang="en-ZA" dirty="0" err="1" smtClean="0"/>
              <a:t>Soure</a:t>
            </a:r>
            <a:r>
              <a:rPr lang="en-ZA" dirty="0" smtClean="0"/>
              <a:t>: </a:t>
            </a:r>
            <a:r>
              <a:rPr lang="en-ZA" dirty="0" err="1" smtClean="0"/>
              <a:t>Neuman</a:t>
            </a:r>
            <a:r>
              <a:rPr lang="en-ZA" dirty="0" smtClean="0"/>
              <a:t> 1997</a:t>
            </a:r>
            <a:endParaRPr lang="en-GB" dirty="0"/>
          </a:p>
        </p:txBody>
      </p:sp>
    </p:spTree>
    <p:extLst>
      <p:ext uri="{BB962C8B-B14F-4D97-AF65-F5344CB8AC3E}">
        <p14:creationId xmlns:p14="http://schemas.microsoft.com/office/powerpoint/2010/main" val="465575197"/>
      </p:ext>
    </p:extLst>
  </p:cSld>
  <p:clrMapOvr>
    <a:masterClrMapping/>
  </p:clrMapOvr>
  <p:transition spd="slow">
    <p:newsflash/>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algn="ctr"/>
            <a:r>
              <a:rPr lang="en-GB" b="1"/>
              <a:t>Use of FGDs</a:t>
            </a:r>
            <a:r>
              <a:rPr lang="en-GB"/>
              <a:t> </a:t>
            </a:r>
            <a:endParaRPr lang="th-TH"/>
          </a:p>
        </p:txBody>
      </p:sp>
      <p:sp>
        <p:nvSpPr>
          <p:cNvPr id="56323" name="Rectangle 3"/>
          <p:cNvSpPr>
            <a:spLocks noGrp="1" noChangeArrowheads="1"/>
          </p:cNvSpPr>
          <p:nvPr>
            <p:ph idx="1"/>
          </p:nvPr>
        </p:nvSpPr>
        <p:spPr>
          <a:xfrm>
            <a:off x="755650" y="1700808"/>
            <a:ext cx="7931150" cy="4824536"/>
          </a:xfrm>
        </p:spPr>
        <p:txBody>
          <a:bodyPr>
            <a:normAutofit/>
          </a:bodyPr>
          <a:lstStyle/>
          <a:p>
            <a:pPr marL="533400" indent="-533400">
              <a:lnSpc>
                <a:spcPct val="90000"/>
              </a:lnSpc>
              <a:buFont typeface="+mj-lt"/>
              <a:buAutoNum type="arabicPeriod"/>
            </a:pPr>
            <a:r>
              <a:rPr lang="en-GB" sz="2800" b="1" dirty="0" smtClean="0"/>
              <a:t>Explore </a:t>
            </a:r>
            <a:r>
              <a:rPr lang="en-GB" sz="2800" b="1" dirty="0"/>
              <a:t>a topic </a:t>
            </a:r>
            <a:r>
              <a:rPr lang="en-GB" sz="2800" dirty="0"/>
              <a:t>about which little is known. </a:t>
            </a:r>
          </a:p>
          <a:p>
            <a:pPr marL="533400" indent="-533400">
              <a:lnSpc>
                <a:spcPct val="90000"/>
              </a:lnSpc>
              <a:buFont typeface="+mj-lt"/>
              <a:buAutoNum type="arabicPeriod"/>
            </a:pPr>
            <a:r>
              <a:rPr lang="en-GB" sz="2800" b="1" dirty="0" smtClean="0"/>
              <a:t>Generate </a:t>
            </a:r>
            <a:r>
              <a:rPr lang="en-GB" sz="2800" b="1" dirty="0"/>
              <a:t>research questions </a:t>
            </a:r>
            <a:r>
              <a:rPr lang="en-GB" sz="2800" dirty="0"/>
              <a:t>if employed at the early stages of a multi-method study.</a:t>
            </a:r>
            <a:endParaRPr lang="en-GB" sz="2800" b="1" dirty="0"/>
          </a:p>
          <a:p>
            <a:pPr marL="533400" indent="-533400">
              <a:lnSpc>
                <a:spcPct val="90000"/>
              </a:lnSpc>
              <a:buFont typeface="+mj-lt"/>
              <a:buAutoNum type="arabicPeriod"/>
            </a:pPr>
            <a:r>
              <a:rPr lang="en-GB" sz="2800" b="1" dirty="0" smtClean="0"/>
              <a:t>Develop </a:t>
            </a:r>
            <a:r>
              <a:rPr lang="en-GB" sz="2800" b="1" dirty="0"/>
              <a:t>appropriate language </a:t>
            </a:r>
            <a:r>
              <a:rPr lang="en-GB" sz="2800" dirty="0"/>
              <a:t>to be used in a questionnaire.</a:t>
            </a:r>
            <a:endParaRPr lang="en-GB" sz="2800" b="1" dirty="0"/>
          </a:p>
          <a:p>
            <a:pPr marL="533400" indent="-533400">
              <a:lnSpc>
                <a:spcPct val="90000"/>
              </a:lnSpc>
              <a:buFont typeface="+mj-lt"/>
              <a:buAutoNum type="arabicPeriod"/>
            </a:pPr>
            <a:r>
              <a:rPr lang="en-GB" sz="2800" b="1" dirty="0" smtClean="0"/>
              <a:t>Complement </a:t>
            </a:r>
            <a:r>
              <a:rPr lang="en-GB" sz="2800" b="1" dirty="0"/>
              <a:t>other data </a:t>
            </a:r>
            <a:r>
              <a:rPr lang="en-GB" sz="2800" dirty="0"/>
              <a:t>in explaining people's actual thoughts, feelings, beliefs, and perceptions obtained from other methods.</a:t>
            </a:r>
            <a:endParaRPr lang="en-GB" sz="2800" b="1" dirty="0"/>
          </a:p>
          <a:p>
            <a:pPr marL="533400" indent="-533400">
              <a:lnSpc>
                <a:spcPct val="90000"/>
              </a:lnSpc>
              <a:buFont typeface="+mj-lt"/>
              <a:buAutoNum type="arabicPeriod"/>
            </a:pPr>
            <a:r>
              <a:rPr lang="en-GB" sz="2800" b="1" dirty="0" smtClean="0"/>
              <a:t>Develop </a:t>
            </a:r>
            <a:r>
              <a:rPr lang="en-GB" sz="2800" b="1" dirty="0"/>
              <a:t>appropriate materials and messages for educational interventions.</a:t>
            </a:r>
            <a:endParaRPr lang="th-TH" sz="2800" b="1" dirty="0"/>
          </a:p>
        </p:txBody>
      </p:sp>
    </p:spTree>
  </p:cSld>
  <p:clrMapOvr>
    <a:masterClrMapping/>
  </p:clrMapOvr>
  <p:transition spd="slow">
    <p:newsflash/>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normAutofit/>
          </a:bodyPr>
          <a:lstStyle/>
          <a:p>
            <a:pPr algn="ctr"/>
            <a:r>
              <a:rPr lang="en-GB" sz="3200" b="1" dirty="0"/>
              <a:t>Key Steps in Conducting Focus Group Discussions (</a:t>
            </a:r>
            <a:r>
              <a:rPr lang="en-GB" sz="3200" b="1" dirty="0" err="1"/>
              <a:t>FGD</a:t>
            </a:r>
            <a:r>
              <a:rPr lang="en-GB" sz="3200" b="1" dirty="0"/>
              <a:t>)</a:t>
            </a:r>
            <a:endParaRPr lang="th-TH" sz="3200" b="1" dirty="0"/>
          </a:p>
        </p:txBody>
      </p:sp>
      <p:sp>
        <p:nvSpPr>
          <p:cNvPr id="57347" name="Rectangle 3"/>
          <p:cNvSpPr>
            <a:spLocks noGrp="1" noChangeArrowheads="1"/>
          </p:cNvSpPr>
          <p:nvPr>
            <p:ph idx="1"/>
          </p:nvPr>
        </p:nvSpPr>
        <p:spPr>
          <a:xfrm>
            <a:off x="755650" y="1981200"/>
            <a:ext cx="7931150" cy="4544144"/>
          </a:xfrm>
        </p:spPr>
        <p:txBody>
          <a:bodyPr>
            <a:normAutofit/>
          </a:bodyPr>
          <a:lstStyle/>
          <a:p>
            <a:pPr>
              <a:lnSpc>
                <a:spcPct val="90000"/>
              </a:lnSpc>
              <a:buFont typeface="Wingdings" pitchFamily="2" charset="2"/>
              <a:buNone/>
            </a:pPr>
            <a:r>
              <a:rPr lang="en-GB" sz="2800" b="1" dirty="0"/>
              <a:t>Step 1: </a:t>
            </a:r>
            <a:r>
              <a:rPr lang="en-GB" sz="2800" dirty="0"/>
              <a:t>Plan the entire </a:t>
            </a:r>
            <a:r>
              <a:rPr lang="en-GB" sz="2800" dirty="0" err="1"/>
              <a:t>FGD</a:t>
            </a:r>
            <a:r>
              <a:rPr lang="en-GB" sz="2800" dirty="0"/>
              <a:t> study</a:t>
            </a:r>
            <a:endParaRPr lang="en-GB" sz="2800" b="1" dirty="0"/>
          </a:p>
          <a:p>
            <a:pPr>
              <a:lnSpc>
                <a:spcPct val="90000"/>
              </a:lnSpc>
              <a:buFont typeface="Wingdings" pitchFamily="2" charset="2"/>
              <a:buNone/>
            </a:pPr>
            <a:r>
              <a:rPr lang="en-GB" sz="2800" b="1" dirty="0"/>
              <a:t>Step 2: </a:t>
            </a:r>
            <a:r>
              <a:rPr lang="en-GB" sz="2800" dirty="0"/>
              <a:t>Decide what types of groups are needed</a:t>
            </a:r>
            <a:endParaRPr lang="en-GB" sz="2800" b="1" dirty="0"/>
          </a:p>
          <a:p>
            <a:pPr>
              <a:lnSpc>
                <a:spcPct val="90000"/>
              </a:lnSpc>
              <a:buFont typeface="Wingdings" pitchFamily="2" charset="2"/>
              <a:buNone/>
            </a:pPr>
            <a:r>
              <a:rPr lang="en-GB" sz="2800" b="1" dirty="0"/>
              <a:t>Step 3: </a:t>
            </a:r>
            <a:r>
              <a:rPr lang="en-GB" sz="2800" dirty="0"/>
              <a:t>Select moderator and field team</a:t>
            </a:r>
            <a:endParaRPr lang="en-GB" sz="2800" b="1" dirty="0"/>
          </a:p>
          <a:p>
            <a:pPr>
              <a:lnSpc>
                <a:spcPct val="90000"/>
              </a:lnSpc>
              <a:buFont typeface="Wingdings" pitchFamily="2" charset="2"/>
              <a:buNone/>
            </a:pPr>
            <a:r>
              <a:rPr lang="en-GB" sz="2800" b="1" dirty="0"/>
              <a:t>Step 4: </a:t>
            </a:r>
            <a:r>
              <a:rPr lang="en-GB" sz="2800" dirty="0"/>
              <a:t>Develop facilitator's guide and format for </a:t>
            </a:r>
          </a:p>
          <a:p>
            <a:pPr>
              <a:lnSpc>
                <a:spcPct val="90000"/>
              </a:lnSpc>
              <a:buFont typeface="Wingdings" pitchFamily="2" charset="2"/>
              <a:buNone/>
            </a:pPr>
            <a:r>
              <a:rPr lang="en-GB" sz="2800" dirty="0"/>
              <a:t>             recording responses</a:t>
            </a:r>
            <a:endParaRPr lang="en-GB" sz="2800" b="1" dirty="0"/>
          </a:p>
          <a:p>
            <a:pPr>
              <a:lnSpc>
                <a:spcPct val="90000"/>
              </a:lnSpc>
              <a:buFont typeface="Wingdings" pitchFamily="2" charset="2"/>
              <a:buNone/>
            </a:pPr>
            <a:r>
              <a:rPr lang="en-GB" sz="2800" b="1" dirty="0"/>
              <a:t>Step 5: </a:t>
            </a:r>
            <a:r>
              <a:rPr lang="en-GB" sz="2800" dirty="0"/>
              <a:t>Train field team and pre-test instruments</a:t>
            </a:r>
            <a:endParaRPr lang="en-GB" sz="2800" b="1" dirty="0"/>
          </a:p>
          <a:p>
            <a:pPr>
              <a:lnSpc>
                <a:spcPct val="90000"/>
              </a:lnSpc>
              <a:buFont typeface="Wingdings" pitchFamily="2" charset="2"/>
              <a:buNone/>
            </a:pPr>
            <a:r>
              <a:rPr lang="en-GB" sz="2800" b="1" dirty="0"/>
              <a:t>Step 6: </a:t>
            </a:r>
            <a:r>
              <a:rPr lang="en-GB" sz="2800" dirty="0"/>
              <a:t>Prepare for individual </a:t>
            </a:r>
            <a:r>
              <a:rPr lang="en-GB" sz="2800" dirty="0" err="1"/>
              <a:t>FGDs</a:t>
            </a:r>
            <a:endParaRPr lang="en-GB" sz="2800" b="1" dirty="0"/>
          </a:p>
          <a:p>
            <a:pPr>
              <a:lnSpc>
                <a:spcPct val="90000"/>
              </a:lnSpc>
              <a:buFont typeface="Wingdings" pitchFamily="2" charset="2"/>
              <a:buNone/>
            </a:pPr>
            <a:r>
              <a:rPr lang="en-GB" sz="2800" b="1" dirty="0"/>
              <a:t>Step 7: </a:t>
            </a:r>
            <a:r>
              <a:rPr lang="en-GB" sz="2800" dirty="0"/>
              <a:t>Conduct </a:t>
            </a:r>
            <a:r>
              <a:rPr lang="en-GB" sz="2800" dirty="0" err="1"/>
              <a:t>FGDs</a:t>
            </a:r>
            <a:endParaRPr lang="en-GB" sz="2800" b="1" dirty="0"/>
          </a:p>
          <a:p>
            <a:pPr>
              <a:lnSpc>
                <a:spcPct val="90000"/>
              </a:lnSpc>
              <a:buFont typeface="Wingdings" pitchFamily="2" charset="2"/>
              <a:buNone/>
            </a:pPr>
            <a:r>
              <a:rPr lang="en-GB" sz="2800" b="1" dirty="0"/>
              <a:t>Step 8: </a:t>
            </a:r>
            <a:r>
              <a:rPr lang="en-GB" sz="2800" dirty="0"/>
              <a:t>Analyze and interpret </a:t>
            </a:r>
            <a:r>
              <a:rPr lang="en-GB" sz="2800" dirty="0" err="1"/>
              <a:t>FGD</a:t>
            </a:r>
            <a:r>
              <a:rPr lang="en-GB" sz="2800" dirty="0"/>
              <a:t> results</a:t>
            </a:r>
            <a:endParaRPr lang="th-TH" sz="2800" dirty="0"/>
          </a:p>
        </p:txBody>
      </p:sp>
    </p:spTree>
  </p:cSld>
  <p:clrMapOvr>
    <a:masterClrMapping/>
  </p:clrMapOvr>
  <p:transition spd="slow">
    <p:newsflash/>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normAutofit/>
          </a:bodyPr>
          <a:lstStyle/>
          <a:p>
            <a:pPr algn="ctr"/>
            <a:r>
              <a:rPr lang="en-GB" sz="4000" b="1" dirty="0" smtClean="0"/>
              <a:t>Observation</a:t>
            </a:r>
            <a:endParaRPr lang="th-TH" sz="4000" b="1" dirty="0"/>
          </a:p>
        </p:txBody>
      </p:sp>
      <p:sp>
        <p:nvSpPr>
          <p:cNvPr id="58371" name="Rectangle 3"/>
          <p:cNvSpPr>
            <a:spLocks noGrp="1" noChangeArrowheads="1"/>
          </p:cNvSpPr>
          <p:nvPr>
            <p:ph idx="1"/>
          </p:nvPr>
        </p:nvSpPr>
        <p:spPr>
          <a:xfrm>
            <a:off x="900113" y="1981200"/>
            <a:ext cx="7786687" cy="4114800"/>
          </a:xfrm>
        </p:spPr>
        <p:txBody>
          <a:bodyPr/>
          <a:lstStyle/>
          <a:p>
            <a:r>
              <a:rPr lang="en-GB" b="1" dirty="0"/>
              <a:t>Observation</a:t>
            </a:r>
            <a:r>
              <a:rPr lang="en-GB" dirty="0"/>
              <a:t> is a technique that involves directly observing behaviour with the purpose of describing it. </a:t>
            </a:r>
          </a:p>
          <a:p>
            <a:pPr>
              <a:buFont typeface="Wingdings" pitchFamily="2" charset="2"/>
              <a:buNone/>
            </a:pPr>
            <a:endParaRPr lang="en-GB" dirty="0"/>
          </a:p>
          <a:p>
            <a:r>
              <a:rPr lang="en-GB" dirty="0"/>
              <a:t>To observe means to examine an object, or an individual, or group of people, or an event with all of the senses. </a:t>
            </a:r>
            <a:endParaRPr lang="th-TH" dirty="0"/>
          </a:p>
        </p:txBody>
      </p:sp>
    </p:spTree>
  </p:cSld>
  <p:clrMapOvr>
    <a:masterClrMapping/>
  </p:clrMapOvr>
  <p:transition spd="slow">
    <p:newsflash/>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algn="ctr"/>
            <a:r>
              <a:rPr lang="en-US"/>
              <a:t>Type of Observation</a:t>
            </a:r>
            <a:endParaRPr lang="th-TH"/>
          </a:p>
        </p:txBody>
      </p:sp>
      <p:sp>
        <p:nvSpPr>
          <p:cNvPr id="59395" name="Rectangle 3"/>
          <p:cNvSpPr>
            <a:spLocks noGrp="1" noChangeArrowheads="1"/>
          </p:cNvSpPr>
          <p:nvPr>
            <p:ph idx="1"/>
          </p:nvPr>
        </p:nvSpPr>
        <p:spPr>
          <a:xfrm>
            <a:off x="755650" y="1981200"/>
            <a:ext cx="7931150" cy="4114800"/>
          </a:xfrm>
        </p:spPr>
        <p:txBody>
          <a:bodyPr>
            <a:normAutofit/>
          </a:bodyPr>
          <a:lstStyle/>
          <a:p>
            <a:r>
              <a:rPr lang="en-GB" b="1" dirty="0"/>
              <a:t>Participant observation</a:t>
            </a:r>
            <a:r>
              <a:rPr lang="en-GB" dirty="0"/>
              <a:t> takes place when an observer participates with the people and in the events he or she is observing. </a:t>
            </a:r>
            <a:endParaRPr lang="en-GB" dirty="0" smtClean="0"/>
          </a:p>
          <a:p>
            <a:pPr>
              <a:buNone/>
            </a:pPr>
            <a:endParaRPr lang="en-GB" dirty="0"/>
          </a:p>
          <a:p>
            <a:r>
              <a:rPr lang="en-GB" b="1" dirty="0"/>
              <a:t>Non-participant observation </a:t>
            </a:r>
            <a:r>
              <a:rPr lang="en-GB" dirty="0"/>
              <a:t>occurs when an observer observes events without interacting with the person(s) being </a:t>
            </a:r>
            <a:r>
              <a:rPr lang="en-GB" dirty="0" smtClean="0"/>
              <a:t>observed </a:t>
            </a:r>
            <a:r>
              <a:rPr lang="en-GB" u="sng" dirty="0" smtClean="0"/>
              <a:t>(structured </a:t>
            </a:r>
            <a:r>
              <a:rPr lang="en-GB" u="sng" dirty="0"/>
              <a:t>or </a:t>
            </a:r>
            <a:r>
              <a:rPr lang="en-GB" u="sng" dirty="0" smtClean="0"/>
              <a:t>unstructured). </a:t>
            </a:r>
            <a:endParaRPr lang="en-GB" u="sng" dirty="0"/>
          </a:p>
        </p:txBody>
      </p:sp>
    </p:spTree>
  </p:cSld>
  <p:clrMapOvr>
    <a:masterClrMapping/>
  </p:clrMapOvr>
  <p:transition spd="slow">
    <p:newsflash/>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normAutofit fontScale="90000"/>
          </a:bodyPr>
          <a:lstStyle/>
          <a:p>
            <a:pPr algn="ctr"/>
            <a:r>
              <a:rPr lang="en-US" dirty="0" smtClean="0"/>
              <a:t>Structured </a:t>
            </a:r>
            <a:r>
              <a:rPr lang="en-US" dirty="0" err="1" smtClean="0"/>
              <a:t>vs</a:t>
            </a:r>
            <a:r>
              <a:rPr lang="en-US" dirty="0" smtClean="0"/>
              <a:t> Unstructured Observation</a:t>
            </a:r>
            <a:endParaRPr lang="th-TH" dirty="0"/>
          </a:p>
        </p:txBody>
      </p:sp>
      <p:sp>
        <p:nvSpPr>
          <p:cNvPr id="60419" name="Rectangle 3"/>
          <p:cNvSpPr>
            <a:spLocks noGrp="1" noChangeArrowheads="1"/>
          </p:cNvSpPr>
          <p:nvPr>
            <p:ph idx="1"/>
          </p:nvPr>
        </p:nvSpPr>
        <p:spPr>
          <a:xfrm>
            <a:off x="323528" y="1981200"/>
            <a:ext cx="8363272" cy="4114800"/>
          </a:xfrm>
        </p:spPr>
        <p:txBody>
          <a:bodyPr>
            <a:normAutofit/>
          </a:bodyPr>
          <a:lstStyle/>
          <a:p>
            <a:r>
              <a:rPr lang="en-GB" dirty="0" smtClean="0"/>
              <a:t>The </a:t>
            </a:r>
            <a:r>
              <a:rPr lang="en-GB" b="1" dirty="0" smtClean="0"/>
              <a:t>aim</a:t>
            </a:r>
            <a:r>
              <a:rPr lang="en-GB" dirty="0" smtClean="0"/>
              <a:t> of </a:t>
            </a:r>
            <a:r>
              <a:rPr lang="en-GB" b="1" dirty="0"/>
              <a:t>unstructured </a:t>
            </a:r>
            <a:r>
              <a:rPr lang="en-GB" dirty="0"/>
              <a:t>observation is to </a:t>
            </a:r>
            <a:r>
              <a:rPr lang="en-GB" b="1" dirty="0" smtClean="0"/>
              <a:t>observe </a:t>
            </a:r>
            <a:r>
              <a:rPr lang="en-GB" b="1" dirty="0"/>
              <a:t>and record behaviour in a holistic way </a:t>
            </a:r>
            <a:r>
              <a:rPr lang="en-GB" dirty="0"/>
              <a:t>without the use of a pre-determined guide. </a:t>
            </a:r>
            <a:endParaRPr lang="en-GB" dirty="0" smtClean="0"/>
          </a:p>
          <a:p>
            <a:pPr>
              <a:buNone/>
            </a:pPr>
            <a:endParaRPr lang="en-GB" dirty="0"/>
          </a:p>
          <a:p>
            <a:r>
              <a:rPr lang="en-GB" dirty="0"/>
              <a:t>Structured </a:t>
            </a:r>
            <a:r>
              <a:rPr lang="en-GB" dirty="0" smtClean="0"/>
              <a:t>observation </a:t>
            </a:r>
            <a:r>
              <a:rPr lang="en-GB" dirty="0"/>
              <a:t>refers to a technique in which an </a:t>
            </a:r>
            <a:r>
              <a:rPr lang="en-GB" b="1" dirty="0"/>
              <a:t>observer</a:t>
            </a:r>
            <a:r>
              <a:rPr lang="en-GB" dirty="0"/>
              <a:t> observes events using </a:t>
            </a:r>
            <a:r>
              <a:rPr lang="en-GB" b="1" dirty="0"/>
              <a:t>a guide </a:t>
            </a:r>
            <a:r>
              <a:rPr lang="en-GB" dirty="0"/>
              <a:t>that has been planned in advance</a:t>
            </a:r>
            <a:r>
              <a:rPr lang="en-GB" dirty="0" smtClean="0"/>
              <a:t>.</a:t>
            </a:r>
            <a:endParaRPr lang="th-TH" b="1" dirty="0"/>
          </a:p>
          <a:p>
            <a:endParaRPr lang="th-TH" dirty="0"/>
          </a:p>
        </p:txBody>
      </p:sp>
    </p:spTree>
  </p:cSld>
  <p:clrMapOvr>
    <a:masterClrMapping/>
  </p:clrMapOvr>
  <p:transition spd="slow">
    <p:newsflash/>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algn="ctr"/>
            <a:r>
              <a:rPr lang="en-GB" sz="3500" b="1" dirty="0"/>
              <a:t>Use of Structured Observation</a:t>
            </a:r>
            <a:r>
              <a:rPr lang="en-GB" sz="3500" dirty="0"/>
              <a:t> </a:t>
            </a:r>
            <a:endParaRPr lang="th-TH" sz="3500" dirty="0"/>
          </a:p>
        </p:txBody>
      </p:sp>
      <p:sp>
        <p:nvSpPr>
          <p:cNvPr id="61443" name="Rectangle 3"/>
          <p:cNvSpPr>
            <a:spLocks noGrp="1" noChangeArrowheads="1"/>
          </p:cNvSpPr>
          <p:nvPr>
            <p:ph idx="1"/>
          </p:nvPr>
        </p:nvSpPr>
        <p:spPr>
          <a:xfrm>
            <a:off x="611560" y="1981200"/>
            <a:ext cx="8075240" cy="4472136"/>
          </a:xfrm>
        </p:spPr>
        <p:txBody>
          <a:bodyPr>
            <a:normAutofit fontScale="92500" lnSpcReduction="10000"/>
          </a:bodyPr>
          <a:lstStyle/>
          <a:p>
            <a:pPr>
              <a:lnSpc>
                <a:spcPct val="90000"/>
              </a:lnSpc>
            </a:pPr>
            <a:r>
              <a:rPr lang="en-GB" dirty="0"/>
              <a:t>To generate </a:t>
            </a:r>
            <a:r>
              <a:rPr lang="en-GB" b="1" dirty="0"/>
              <a:t>research hypotheses </a:t>
            </a:r>
            <a:r>
              <a:rPr lang="en-GB" dirty="0"/>
              <a:t>in pilot studies where very little is known about the problem</a:t>
            </a:r>
            <a:r>
              <a:rPr lang="en-GB" dirty="0" smtClean="0"/>
              <a:t>.</a:t>
            </a:r>
          </a:p>
          <a:p>
            <a:pPr>
              <a:lnSpc>
                <a:spcPct val="90000"/>
              </a:lnSpc>
            </a:pPr>
            <a:endParaRPr lang="en-GB" dirty="0"/>
          </a:p>
          <a:p>
            <a:pPr>
              <a:lnSpc>
                <a:spcPct val="90000"/>
              </a:lnSpc>
            </a:pPr>
            <a:r>
              <a:rPr lang="en-GB" dirty="0"/>
              <a:t>To collect </a:t>
            </a:r>
            <a:r>
              <a:rPr lang="en-GB" b="1" dirty="0"/>
              <a:t>information not available in any other way, </a:t>
            </a:r>
            <a:r>
              <a:rPr lang="en-GB" dirty="0"/>
              <a:t>such as communication patterns during a provider-patient encounter</a:t>
            </a:r>
            <a:r>
              <a:rPr lang="en-GB" dirty="0" smtClean="0"/>
              <a:t>.</a:t>
            </a:r>
          </a:p>
          <a:p>
            <a:pPr>
              <a:lnSpc>
                <a:spcPct val="90000"/>
              </a:lnSpc>
            </a:pPr>
            <a:endParaRPr lang="en-GB" dirty="0"/>
          </a:p>
          <a:p>
            <a:pPr>
              <a:lnSpc>
                <a:spcPct val="90000"/>
              </a:lnSpc>
            </a:pPr>
            <a:r>
              <a:rPr lang="en-GB" dirty="0"/>
              <a:t>To </a:t>
            </a:r>
            <a:r>
              <a:rPr lang="en-GB" b="1" dirty="0"/>
              <a:t>supplement other data </a:t>
            </a:r>
            <a:r>
              <a:rPr lang="en-GB" dirty="0"/>
              <a:t>as part of a multiple assessment approach where observation may aid in the interpretation of data.</a:t>
            </a:r>
            <a:endParaRPr lang="th-TH" dirty="0"/>
          </a:p>
        </p:txBody>
      </p:sp>
    </p:spTree>
  </p:cSld>
  <p:clrMapOvr>
    <a:masterClrMapping/>
  </p:clrMapOvr>
  <p:transition spd="slow">
    <p:newsflash/>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algn="ctr"/>
            <a:r>
              <a:rPr lang="en-GB" sz="3500" b="1" dirty="0"/>
              <a:t>Key Steps in Conducting </a:t>
            </a:r>
            <a:r>
              <a:rPr lang="en-GB" sz="3500" b="1" dirty="0" smtClean="0"/>
              <a:t/>
            </a:r>
            <a:br>
              <a:rPr lang="en-GB" sz="3500" b="1" dirty="0" smtClean="0"/>
            </a:br>
            <a:r>
              <a:rPr lang="en-GB" sz="3500" b="1" dirty="0" smtClean="0"/>
              <a:t>Structured </a:t>
            </a:r>
            <a:r>
              <a:rPr lang="en-GB" sz="3500" b="1" dirty="0"/>
              <a:t>Observations</a:t>
            </a:r>
            <a:r>
              <a:rPr lang="th-TH" sz="3500" dirty="0"/>
              <a:t> </a:t>
            </a:r>
          </a:p>
        </p:txBody>
      </p:sp>
      <p:sp>
        <p:nvSpPr>
          <p:cNvPr id="62467" name="Rectangle 3"/>
          <p:cNvSpPr>
            <a:spLocks noGrp="1" noChangeArrowheads="1"/>
          </p:cNvSpPr>
          <p:nvPr>
            <p:ph idx="1"/>
          </p:nvPr>
        </p:nvSpPr>
        <p:spPr>
          <a:xfrm>
            <a:off x="539552" y="1772816"/>
            <a:ext cx="8352928" cy="4464496"/>
          </a:xfrm>
        </p:spPr>
        <p:txBody>
          <a:bodyPr>
            <a:noAutofit/>
          </a:bodyPr>
          <a:lstStyle/>
          <a:p>
            <a:pPr>
              <a:lnSpc>
                <a:spcPct val="90000"/>
              </a:lnSpc>
            </a:pPr>
            <a:r>
              <a:rPr lang="en-GB" dirty="0" smtClean="0"/>
              <a:t>1</a:t>
            </a:r>
            <a:r>
              <a:rPr lang="en-GB" dirty="0"/>
              <a:t>. Decide if a </a:t>
            </a:r>
            <a:r>
              <a:rPr lang="en-GB" u="sng" dirty="0"/>
              <a:t>resource person </a:t>
            </a:r>
            <a:r>
              <a:rPr lang="en-GB" dirty="0"/>
              <a:t>is needed.</a:t>
            </a:r>
          </a:p>
          <a:p>
            <a:pPr>
              <a:lnSpc>
                <a:spcPct val="90000"/>
              </a:lnSpc>
            </a:pPr>
            <a:r>
              <a:rPr lang="en-GB" dirty="0" smtClean="0"/>
              <a:t>2</a:t>
            </a:r>
            <a:r>
              <a:rPr lang="en-GB" dirty="0"/>
              <a:t>. Determine what is to be observed.</a:t>
            </a:r>
          </a:p>
          <a:p>
            <a:pPr>
              <a:lnSpc>
                <a:spcPct val="90000"/>
              </a:lnSpc>
            </a:pPr>
            <a:r>
              <a:rPr lang="en-GB" dirty="0" smtClean="0"/>
              <a:t>3</a:t>
            </a:r>
            <a:r>
              <a:rPr lang="en-GB" dirty="0"/>
              <a:t>. Choose the observers.</a:t>
            </a:r>
          </a:p>
          <a:p>
            <a:pPr>
              <a:lnSpc>
                <a:spcPct val="90000"/>
              </a:lnSpc>
            </a:pPr>
            <a:r>
              <a:rPr lang="en-GB" dirty="0" smtClean="0"/>
              <a:t>4</a:t>
            </a:r>
            <a:r>
              <a:rPr lang="en-GB" dirty="0"/>
              <a:t>. Develop observation guides.</a:t>
            </a:r>
          </a:p>
          <a:p>
            <a:pPr>
              <a:lnSpc>
                <a:spcPct val="90000"/>
              </a:lnSpc>
            </a:pPr>
            <a:r>
              <a:rPr lang="en-GB" dirty="0" smtClean="0"/>
              <a:t>5</a:t>
            </a:r>
            <a:r>
              <a:rPr lang="en-GB" dirty="0"/>
              <a:t>. Select the setting for the observations.</a:t>
            </a:r>
          </a:p>
          <a:p>
            <a:pPr>
              <a:lnSpc>
                <a:spcPct val="90000"/>
              </a:lnSpc>
            </a:pPr>
            <a:r>
              <a:rPr lang="en-GB" dirty="0" smtClean="0"/>
              <a:t>6</a:t>
            </a:r>
            <a:r>
              <a:rPr lang="en-GB" dirty="0"/>
              <a:t>. Train observers and pre </a:t>
            </a:r>
            <a:r>
              <a:rPr lang="en-GB" dirty="0" smtClean="0"/>
              <a:t>test observation.</a:t>
            </a:r>
            <a:endParaRPr lang="en-GB" dirty="0"/>
          </a:p>
          <a:p>
            <a:pPr>
              <a:lnSpc>
                <a:spcPct val="90000"/>
              </a:lnSpc>
            </a:pPr>
            <a:r>
              <a:rPr lang="en-GB" dirty="0" smtClean="0"/>
              <a:t>7</a:t>
            </a:r>
            <a:r>
              <a:rPr lang="en-GB" dirty="0"/>
              <a:t>. Conduct the observations.</a:t>
            </a:r>
          </a:p>
          <a:p>
            <a:pPr>
              <a:lnSpc>
                <a:spcPct val="90000"/>
              </a:lnSpc>
            </a:pPr>
            <a:r>
              <a:rPr lang="en-GB" dirty="0" smtClean="0"/>
              <a:t>8</a:t>
            </a:r>
            <a:r>
              <a:rPr lang="en-GB" dirty="0"/>
              <a:t>. Analyze and interpret the observational </a:t>
            </a:r>
          </a:p>
          <a:p>
            <a:pPr>
              <a:lnSpc>
                <a:spcPct val="90000"/>
              </a:lnSpc>
              <a:buFont typeface="Wingdings" pitchFamily="2" charset="2"/>
              <a:buNone/>
            </a:pPr>
            <a:r>
              <a:rPr lang="en-GB" dirty="0"/>
              <a:t>               </a:t>
            </a:r>
            <a:r>
              <a:rPr lang="en-GB" dirty="0" smtClean="0"/>
              <a:t>     </a:t>
            </a:r>
            <a:r>
              <a:rPr lang="en-GB" dirty="0"/>
              <a:t>findings.</a:t>
            </a:r>
            <a:endParaRPr lang="th-TH" dirty="0"/>
          </a:p>
        </p:txBody>
      </p:sp>
    </p:spTree>
  </p:cSld>
  <p:clrMapOvr>
    <a:masterClrMapping/>
  </p:clrMapOvr>
  <p:transition spd="slow">
    <p:newsflash/>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Makoto10~(1)"/>
          <p:cNvPicPr>
            <a:picLocks noChangeAspect="1" noChangeArrowheads="1"/>
          </p:cNvPicPr>
          <p:nvPr/>
        </p:nvPicPr>
        <p:blipFill>
          <a:blip r:embed="rId2" cstate="print"/>
          <a:srcRect/>
          <a:stretch>
            <a:fillRect/>
          </a:stretch>
        </p:blipFill>
        <p:spPr bwMode="auto">
          <a:xfrm>
            <a:off x="2514600" y="1676400"/>
            <a:ext cx="4648200" cy="3886200"/>
          </a:xfrm>
          <a:prstGeom prst="rect">
            <a:avLst/>
          </a:prstGeom>
          <a:noFill/>
        </p:spPr>
      </p:pic>
      <p:sp>
        <p:nvSpPr>
          <p:cNvPr id="35843" name="Text Box 3"/>
          <p:cNvSpPr txBox="1">
            <a:spLocks noChangeArrowheads="1"/>
          </p:cNvSpPr>
          <p:nvPr/>
        </p:nvSpPr>
        <p:spPr bwMode="auto">
          <a:xfrm>
            <a:off x="1187624" y="836712"/>
            <a:ext cx="6801862" cy="646331"/>
          </a:xfrm>
          <a:prstGeom prst="rect">
            <a:avLst/>
          </a:prstGeom>
          <a:noFill/>
          <a:ln w="9525">
            <a:noFill/>
            <a:miter lim="800000"/>
            <a:headEnd/>
            <a:tailEnd/>
          </a:ln>
          <a:effectLst/>
        </p:spPr>
        <p:txBody>
          <a:bodyPr wrap="none">
            <a:spAutoFit/>
          </a:bodyPr>
          <a:lstStyle/>
          <a:p>
            <a:r>
              <a:rPr lang="en-US" sz="3600" dirty="0" smtClean="0">
                <a:cs typeface="Angsana New" pitchFamily="18" charset="-34"/>
              </a:rPr>
              <a:t>Thanks you and See </a:t>
            </a:r>
            <a:r>
              <a:rPr lang="en-US" sz="3600" dirty="0">
                <a:cs typeface="Angsana New" pitchFamily="18" charset="-34"/>
              </a:rPr>
              <a:t>you again !</a:t>
            </a:r>
            <a:endParaRPr lang="th-TH" sz="3600" dirty="0">
              <a:cs typeface="Angsana New" pitchFamily="18" charset="-34"/>
            </a:endParaRPr>
          </a:p>
        </p:txBody>
      </p:sp>
    </p:spTree>
  </p:cSld>
  <p:clrMapOvr>
    <a:masterClrMapping/>
  </p:clrMapOvr>
  <p:transition spd="slow">
    <p:newsfla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a:t>Difference between</a:t>
            </a:r>
            <a:br>
              <a:rPr lang="en-GB" dirty="0"/>
            </a:br>
            <a:r>
              <a:rPr lang="en-GB" dirty="0"/>
              <a:t>Qualitative and Quantitative </a:t>
            </a:r>
            <a:r>
              <a:rPr lang="en-GB" dirty="0" smtClean="0"/>
              <a:t>2/2</a:t>
            </a:r>
            <a:endParaRPr lang="en-GB" dirty="0"/>
          </a:p>
        </p:txBody>
      </p:sp>
      <p:sp>
        <p:nvSpPr>
          <p:cNvPr id="4" name="Content Placeholder 3"/>
          <p:cNvSpPr>
            <a:spLocks noGrp="1"/>
          </p:cNvSpPr>
          <p:nvPr>
            <p:ph idx="1"/>
          </p:nvPr>
        </p:nvSpPr>
        <p:spPr/>
        <p:txBody>
          <a:bodyPr/>
          <a:lstStyle/>
          <a:p>
            <a:endParaRPr lang="en-GB" dirty="0"/>
          </a:p>
        </p:txBody>
      </p:sp>
      <p:graphicFrame>
        <p:nvGraphicFramePr>
          <p:cNvPr id="7" name="Content Placeholder 3"/>
          <p:cNvGraphicFramePr>
            <a:graphicFrameLocks/>
          </p:cNvGraphicFramePr>
          <p:nvPr>
            <p:extLst>
              <p:ext uri="{D42A27DB-BD31-4B8C-83A1-F6EECF244321}">
                <p14:modId xmlns:p14="http://schemas.microsoft.com/office/powerpoint/2010/main" val="679510633"/>
              </p:ext>
            </p:extLst>
          </p:nvPr>
        </p:nvGraphicFramePr>
        <p:xfrm>
          <a:off x="467544" y="1628801"/>
          <a:ext cx="8229600" cy="4903447"/>
        </p:xfrm>
        <a:graphic>
          <a:graphicData uri="http://schemas.openxmlformats.org/drawingml/2006/table">
            <a:tbl>
              <a:tblPr firstRow="1" bandRow="1">
                <a:tableStyleId>{5C22544A-7EE6-4342-B048-85BDC9FD1C3A}</a:tableStyleId>
              </a:tblPr>
              <a:tblGrid>
                <a:gridCol w="3960440"/>
                <a:gridCol w="4269160"/>
              </a:tblGrid>
              <a:tr h="605767">
                <a:tc>
                  <a:txBody>
                    <a:bodyPr/>
                    <a:lstStyle/>
                    <a:p>
                      <a:pPr algn="ctr"/>
                      <a:r>
                        <a:rPr lang="en-ZA" sz="2800" b="1" dirty="0" smtClean="0"/>
                        <a:t>Quantitative</a:t>
                      </a:r>
                      <a:endParaRPr lang="en-GB" sz="2800" b="1" dirty="0"/>
                    </a:p>
                  </a:txBody>
                  <a:tcPr/>
                </a:tc>
                <a:tc>
                  <a:txBody>
                    <a:bodyPr/>
                    <a:lstStyle/>
                    <a:p>
                      <a:pPr algn="ctr"/>
                      <a:r>
                        <a:rPr lang="en-ZA" sz="2800" b="1" dirty="0" smtClean="0"/>
                        <a:t>Qualitative</a:t>
                      </a:r>
                      <a:endParaRPr lang="en-GB" sz="2800" b="1" dirty="0"/>
                    </a:p>
                  </a:txBody>
                  <a:tcPr/>
                </a:tc>
              </a:tr>
              <a:tr h="1176666">
                <a:tc>
                  <a:txBody>
                    <a:bodyPr/>
                    <a:lstStyle/>
                    <a:p>
                      <a:r>
                        <a:rPr lang="en-ZA" sz="2400" dirty="0" smtClean="0"/>
                        <a:t>Data are in form of number or precise measurements.</a:t>
                      </a:r>
                      <a:endParaRPr lang="en-GB" sz="2400" dirty="0"/>
                    </a:p>
                  </a:txBody>
                  <a:tcPr/>
                </a:tc>
                <a:tc>
                  <a:txBody>
                    <a:bodyPr/>
                    <a:lstStyle/>
                    <a:p>
                      <a:r>
                        <a:rPr lang="en-ZA" sz="2400" dirty="0" smtClean="0"/>
                        <a:t>Data are in the form of words form documents, observations, transcripts.</a:t>
                      </a:r>
                      <a:endParaRPr lang="en-GB" sz="2400" dirty="0"/>
                    </a:p>
                  </a:txBody>
                  <a:tcPr/>
                </a:tc>
              </a:tr>
              <a:tr h="1176666">
                <a:tc>
                  <a:txBody>
                    <a:bodyPr/>
                    <a:lstStyle/>
                    <a:p>
                      <a:r>
                        <a:rPr lang="en-ZA" sz="2400" dirty="0" smtClean="0"/>
                        <a:t>Procedure</a:t>
                      </a:r>
                      <a:r>
                        <a:rPr lang="en-ZA" sz="2400" baseline="0" dirty="0" smtClean="0"/>
                        <a:t> are standard, and replication is assumed.</a:t>
                      </a:r>
                      <a:endParaRPr lang="en-GB" sz="2400" dirty="0"/>
                    </a:p>
                  </a:txBody>
                  <a:tcPr/>
                </a:tc>
                <a:tc>
                  <a:txBody>
                    <a:bodyPr/>
                    <a:lstStyle/>
                    <a:p>
                      <a:r>
                        <a:rPr lang="en-ZA" sz="2400" dirty="0" smtClean="0"/>
                        <a:t>Research</a:t>
                      </a:r>
                      <a:r>
                        <a:rPr lang="en-ZA" sz="2400" baseline="0" dirty="0" smtClean="0"/>
                        <a:t> procedures are particular and replication is very rare.</a:t>
                      </a:r>
                      <a:endParaRPr lang="en-GB" sz="2400" dirty="0"/>
                    </a:p>
                  </a:txBody>
                  <a:tcPr/>
                </a:tc>
              </a:tr>
              <a:tr h="1900768">
                <a:tc>
                  <a:txBody>
                    <a:bodyPr/>
                    <a:lstStyle/>
                    <a:p>
                      <a:r>
                        <a:rPr lang="en-ZA" sz="2400" dirty="0" smtClean="0"/>
                        <a:t>Analysis proceeds by using statistics, tables, or charts and discussing how what they show related to hypotheses.</a:t>
                      </a:r>
                      <a:endParaRPr lang="en-GB" sz="2400" dirty="0"/>
                    </a:p>
                  </a:txBody>
                  <a:tcPr/>
                </a:tc>
                <a:tc>
                  <a:txBody>
                    <a:bodyPr/>
                    <a:lstStyle/>
                    <a:p>
                      <a:r>
                        <a:rPr lang="en-ZA" sz="2400" dirty="0" smtClean="0"/>
                        <a:t>Analysis proceeds by extracting themes or generalizations form evidence and organizing data to present a coherent,</a:t>
                      </a:r>
                      <a:r>
                        <a:rPr lang="en-ZA" sz="2400" baseline="0" dirty="0" smtClean="0"/>
                        <a:t> consistent picture.</a:t>
                      </a:r>
                      <a:endParaRPr lang="en-GB" sz="2400" dirty="0"/>
                    </a:p>
                  </a:txBody>
                  <a:tcPr/>
                </a:tc>
              </a:tr>
            </a:tbl>
          </a:graphicData>
        </a:graphic>
      </p:graphicFrame>
      <p:sp>
        <p:nvSpPr>
          <p:cNvPr id="9" name="TextBox 8"/>
          <p:cNvSpPr txBox="1"/>
          <p:nvPr/>
        </p:nvSpPr>
        <p:spPr>
          <a:xfrm>
            <a:off x="3203848" y="6488668"/>
            <a:ext cx="2634054" cy="369332"/>
          </a:xfrm>
          <a:prstGeom prst="rect">
            <a:avLst/>
          </a:prstGeom>
          <a:noFill/>
        </p:spPr>
        <p:txBody>
          <a:bodyPr wrap="none" rtlCol="0">
            <a:spAutoFit/>
          </a:bodyPr>
          <a:lstStyle/>
          <a:p>
            <a:r>
              <a:rPr lang="en-ZA" dirty="0" smtClean="0"/>
              <a:t>    </a:t>
            </a:r>
            <a:r>
              <a:rPr lang="en-ZA" dirty="0" err="1" smtClean="0"/>
              <a:t>Soure</a:t>
            </a:r>
            <a:r>
              <a:rPr lang="en-ZA" dirty="0" smtClean="0"/>
              <a:t>: </a:t>
            </a:r>
            <a:r>
              <a:rPr lang="en-ZA" dirty="0" err="1" smtClean="0"/>
              <a:t>Neuman</a:t>
            </a:r>
            <a:r>
              <a:rPr lang="en-ZA" dirty="0" smtClean="0"/>
              <a:t> 1997</a:t>
            </a:r>
            <a:endParaRPr lang="en-GB" dirty="0"/>
          </a:p>
        </p:txBody>
      </p:sp>
    </p:spTree>
    <p:extLst>
      <p:ext uri="{BB962C8B-B14F-4D97-AF65-F5344CB8AC3E}">
        <p14:creationId xmlns:p14="http://schemas.microsoft.com/office/powerpoint/2010/main" val="1708975368"/>
      </p:ext>
    </p:extLst>
  </p:cSld>
  <p:clrMapOvr>
    <a:masterClrMapping/>
  </p:clrMapOvr>
  <p:transition spd="slow">
    <p:newsfla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smtClean="0"/>
              <a:t>Characteristics of Qualitative Study</a:t>
            </a:r>
            <a:br>
              <a:rPr lang="en-ZA" dirty="0" smtClean="0"/>
            </a:br>
            <a:r>
              <a:rPr lang="en-ZA" dirty="0" smtClean="0"/>
              <a:t>1/2</a:t>
            </a:r>
            <a:endParaRPr lang="en-GB" dirty="0"/>
          </a:p>
        </p:txBody>
      </p:sp>
      <p:sp>
        <p:nvSpPr>
          <p:cNvPr id="3" name="Content Placeholder 2"/>
          <p:cNvSpPr>
            <a:spLocks noGrp="1"/>
          </p:cNvSpPr>
          <p:nvPr>
            <p:ph idx="1"/>
          </p:nvPr>
        </p:nvSpPr>
        <p:spPr/>
        <p:txBody>
          <a:bodyPr/>
          <a:lstStyle/>
          <a:p>
            <a:r>
              <a:rPr lang="en-ZA" u="sng" dirty="0" smtClean="0"/>
              <a:t>The context is critical: </a:t>
            </a:r>
            <a:r>
              <a:rPr lang="en-ZA" dirty="0" smtClean="0"/>
              <a:t>understanding social context for understanding the social world.</a:t>
            </a:r>
          </a:p>
          <a:p>
            <a:r>
              <a:rPr lang="en-ZA" u="sng" dirty="0" smtClean="0"/>
              <a:t>Value of the case study: </a:t>
            </a:r>
            <a:r>
              <a:rPr lang="en-ZA" dirty="0" smtClean="0"/>
              <a:t>may use case study approach in to greater depth.</a:t>
            </a:r>
          </a:p>
          <a:p>
            <a:r>
              <a:rPr lang="en-ZA" u="sng" dirty="0"/>
              <a:t>R</a:t>
            </a:r>
            <a:r>
              <a:rPr lang="en-ZA" u="sng" dirty="0" smtClean="0"/>
              <a:t>esearcher integrity</a:t>
            </a:r>
          </a:p>
          <a:p>
            <a:pPr lvl="1"/>
            <a:r>
              <a:rPr lang="en-ZA" dirty="0" smtClean="0"/>
              <a:t>A question of trust</a:t>
            </a:r>
          </a:p>
          <a:p>
            <a:pPr lvl="1"/>
            <a:r>
              <a:rPr lang="en-ZA" dirty="0" smtClean="0"/>
              <a:t>Reflect and check evidence</a:t>
            </a:r>
            <a:endParaRPr lang="en-GB"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2010" y="3429000"/>
            <a:ext cx="28575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4842897"/>
      </p:ext>
    </p:extLst>
  </p:cSld>
  <p:clrMapOvr>
    <a:masterClrMapping/>
  </p:clrMapOvr>
  <p:transition spd="slow">
    <p:newsfla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Characteristics of Qualitative Study</a:t>
            </a:r>
            <a:br>
              <a:rPr lang="en-ZA" dirty="0"/>
            </a:br>
            <a:r>
              <a:rPr lang="en-ZA" dirty="0" smtClean="0"/>
              <a:t>2/2</a:t>
            </a:r>
            <a:endParaRPr lang="en-GB" dirty="0"/>
          </a:p>
        </p:txBody>
      </p:sp>
      <p:sp>
        <p:nvSpPr>
          <p:cNvPr id="3" name="Content Placeholder 2"/>
          <p:cNvSpPr>
            <a:spLocks noGrp="1"/>
          </p:cNvSpPr>
          <p:nvPr>
            <p:ph idx="1"/>
          </p:nvPr>
        </p:nvSpPr>
        <p:spPr/>
        <p:txBody>
          <a:bodyPr>
            <a:normAutofit lnSpcReduction="10000"/>
          </a:bodyPr>
          <a:lstStyle/>
          <a:p>
            <a:r>
              <a:rPr lang="en-ZA" u="sng" dirty="0" smtClean="0"/>
              <a:t>Different kind of bias</a:t>
            </a:r>
            <a:r>
              <a:rPr lang="en-ZA" dirty="0" smtClean="0"/>
              <a:t>: human factor and researcher bias.</a:t>
            </a:r>
          </a:p>
          <a:p>
            <a:r>
              <a:rPr lang="en-ZA" u="sng" dirty="0" smtClean="0"/>
              <a:t>Pay attention</a:t>
            </a:r>
            <a:r>
              <a:rPr lang="en-ZA" dirty="0" smtClean="0"/>
              <a:t>: to process and sequence.</a:t>
            </a:r>
          </a:p>
          <a:p>
            <a:r>
              <a:rPr lang="en-ZA" u="sng" dirty="0" smtClean="0"/>
              <a:t>Interpretation</a:t>
            </a:r>
            <a:r>
              <a:rPr lang="en-ZA" dirty="0" smtClean="0"/>
              <a:t>: description of particular events, give meaning or making them understandable).</a:t>
            </a:r>
          </a:p>
          <a:p>
            <a:pPr lvl="1"/>
            <a:r>
              <a:rPr lang="en-ZA" dirty="0" smtClean="0"/>
              <a:t>Examining historical documents</a:t>
            </a:r>
          </a:p>
          <a:p>
            <a:pPr lvl="1"/>
            <a:r>
              <a:rPr lang="en-ZA" dirty="0" smtClean="0"/>
              <a:t>Elicits and underlying coherence or sense of meaning in the data</a:t>
            </a:r>
          </a:p>
          <a:p>
            <a:pPr lvl="1"/>
            <a:r>
              <a:rPr lang="en-ZA" dirty="0" smtClean="0"/>
              <a:t> generalize or link to general theory</a:t>
            </a:r>
            <a:endParaRPr lang="en-GB" dirty="0"/>
          </a:p>
        </p:txBody>
      </p:sp>
    </p:spTree>
    <p:extLst>
      <p:ext uri="{BB962C8B-B14F-4D97-AF65-F5344CB8AC3E}">
        <p14:creationId xmlns:p14="http://schemas.microsoft.com/office/powerpoint/2010/main" val="2292278950"/>
      </p:ext>
    </p:extLst>
  </p:cSld>
  <p:clrMapOvr>
    <a:masterClrMapping/>
  </p:clrMapOvr>
  <p:transition spd="slow">
    <p:newsfla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ctr"/>
            <a:r>
              <a:rPr lang="en-ZA" sz="3500" dirty="0" smtClean="0"/>
              <a:t>Qualitative </a:t>
            </a:r>
            <a:r>
              <a:rPr lang="en-ZA" sz="3500" dirty="0"/>
              <a:t>approaches</a:t>
            </a:r>
          </a:p>
        </p:txBody>
      </p:sp>
      <p:sp>
        <p:nvSpPr>
          <p:cNvPr id="11267" name="Rectangle 3"/>
          <p:cNvSpPr>
            <a:spLocks noGrp="1" noChangeArrowheads="1"/>
          </p:cNvSpPr>
          <p:nvPr>
            <p:ph idx="1"/>
          </p:nvPr>
        </p:nvSpPr>
        <p:spPr/>
        <p:txBody>
          <a:bodyPr/>
          <a:lstStyle/>
          <a:p>
            <a:r>
              <a:rPr lang="en-ZA" dirty="0">
                <a:solidFill>
                  <a:schemeClr val="folHlink"/>
                </a:solidFill>
              </a:rPr>
              <a:t>Qualitative</a:t>
            </a:r>
          </a:p>
          <a:p>
            <a:pPr lvl="1"/>
            <a:r>
              <a:rPr lang="en-ZA" sz="2800" dirty="0"/>
              <a:t>Improves understanding of the situation</a:t>
            </a:r>
          </a:p>
          <a:p>
            <a:pPr lvl="1"/>
            <a:r>
              <a:rPr lang="en-US" sz="2800" dirty="0"/>
              <a:t>Move from knowledge of the external to knowledge of the meaning of experience</a:t>
            </a:r>
            <a:endParaRPr lang="en-ZA" sz="2800" dirty="0"/>
          </a:p>
          <a:p>
            <a:pPr lvl="1"/>
            <a:r>
              <a:rPr lang="en-ZA" sz="2800" dirty="0"/>
              <a:t>Dialogue and probing</a:t>
            </a:r>
          </a:p>
          <a:p>
            <a:pPr>
              <a:buFont typeface="Wingdings" pitchFamily="2" charset="2"/>
              <a:buNone/>
            </a:pPr>
            <a:endParaRPr lang="en-ZA"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4077072"/>
            <a:ext cx="3491086" cy="2380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newsfla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lgn="ctr"/>
            <a:r>
              <a:rPr lang="en-ZA" sz="3500"/>
              <a:t>Quantitative &amp; Qualitative approaches</a:t>
            </a:r>
          </a:p>
        </p:txBody>
      </p:sp>
      <p:sp>
        <p:nvSpPr>
          <p:cNvPr id="12291" name="Rectangle 3"/>
          <p:cNvSpPr>
            <a:spLocks noGrp="1" noChangeArrowheads="1"/>
          </p:cNvSpPr>
          <p:nvPr>
            <p:ph idx="1"/>
          </p:nvPr>
        </p:nvSpPr>
        <p:spPr>
          <a:xfrm>
            <a:off x="457200" y="1775191"/>
            <a:ext cx="4618856" cy="4625609"/>
          </a:xfrm>
        </p:spPr>
        <p:txBody>
          <a:bodyPr/>
          <a:lstStyle/>
          <a:p>
            <a:r>
              <a:rPr lang="en-ZA" dirty="0"/>
              <a:t>Use of both approaches improves the quality of the </a:t>
            </a:r>
            <a:r>
              <a:rPr lang="en-ZA" dirty="0" smtClean="0"/>
              <a:t>results</a:t>
            </a:r>
          </a:p>
          <a:p>
            <a:pPr>
              <a:buNone/>
            </a:pPr>
            <a:endParaRPr lang="en-ZA" dirty="0"/>
          </a:p>
          <a:p>
            <a:r>
              <a:rPr lang="en-ZA" dirty="0"/>
              <a:t>Able to implement changes to improve the programme/situation</a:t>
            </a: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2348880"/>
            <a:ext cx="2592288"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newsflash/>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355</TotalTime>
  <Words>2135</Words>
  <Application>Microsoft Office PowerPoint</Application>
  <PresentationFormat>On-screen Show (4:3)</PresentationFormat>
  <Paragraphs>313</Paragraphs>
  <Slides>47</Slides>
  <Notes>0</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Module</vt:lpstr>
      <vt:lpstr>Qualitative Methods in M&amp;E of HIV and AIDS programme  (UP Lecture 2011)</vt:lpstr>
      <vt:lpstr>Scope of Contents</vt:lpstr>
      <vt:lpstr>Quantitative vs Qualitative Styles</vt:lpstr>
      <vt:lpstr>Difference between Qualitative and Quantitative 1/2</vt:lpstr>
      <vt:lpstr>Difference between Qualitative and Quantitative 2/2</vt:lpstr>
      <vt:lpstr>Characteristics of Qualitative Study 1/2</vt:lpstr>
      <vt:lpstr>Characteristics of Qualitative Study 2/2</vt:lpstr>
      <vt:lpstr>Qualitative approaches</vt:lpstr>
      <vt:lpstr>Quantitative &amp; Qualitative approaches</vt:lpstr>
      <vt:lpstr>When Qualitative used?</vt:lpstr>
      <vt:lpstr>Qualitative Methods</vt:lpstr>
      <vt:lpstr>Qualitative Methods in M &amp; E</vt:lpstr>
      <vt:lpstr>Linking qualitative and quantitative methods  </vt:lpstr>
      <vt:lpstr>Linking qualitative and quantitative methods</vt:lpstr>
      <vt:lpstr>Linking qualitative and quantitative methods</vt:lpstr>
      <vt:lpstr>Linking qualitative and quantitative methods</vt:lpstr>
      <vt:lpstr>Linking qualitative and quantitative methods </vt:lpstr>
      <vt:lpstr>The Qualitative Methods  in M &amp; E</vt:lpstr>
      <vt:lpstr>Planning A Qualitative Study</vt:lpstr>
      <vt:lpstr>Steps In Planning   a Qualitative Study</vt:lpstr>
      <vt:lpstr>STEP 1: Form A Working Group </vt:lpstr>
      <vt:lpstr>PowerPoint Presentation</vt:lpstr>
      <vt:lpstr>Form a Working Group 2/2</vt:lpstr>
      <vt:lpstr>Step 2. Formulate specific questions to Target the Intervention</vt:lpstr>
      <vt:lpstr>STEP 3: Choose a  Package of Study Methods </vt:lpstr>
      <vt:lpstr>STEP 4: Identify Study Groups</vt:lpstr>
      <vt:lpstr>STEP 5: Plan for Implementation 1/2</vt:lpstr>
      <vt:lpstr>STEP 5: Plan for Implementation 2/2</vt:lpstr>
      <vt:lpstr>Qualitative Data Collection Methods</vt:lpstr>
      <vt:lpstr>General view of  Qualitative Data Analysis</vt:lpstr>
      <vt:lpstr>Software for Qualitative Data analysis</vt:lpstr>
      <vt:lpstr>Data preparation and Import</vt:lpstr>
      <vt:lpstr>How it works?</vt:lpstr>
      <vt:lpstr>PowerPoint Presentation</vt:lpstr>
      <vt:lpstr>Thank you!</vt:lpstr>
      <vt:lpstr>In-depth Interviews </vt:lpstr>
      <vt:lpstr>Use of In-Depth Interview </vt:lpstr>
      <vt:lpstr>Summary of Key Steps in  Conducting In-depth Interview </vt:lpstr>
      <vt:lpstr>Focus Group Discussion (FGDs) Method </vt:lpstr>
      <vt:lpstr>Use of FGDs </vt:lpstr>
      <vt:lpstr>Key Steps in Conducting Focus Group Discussions (FGD)</vt:lpstr>
      <vt:lpstr>Observation</vt:lpstr>
      <vt:lpstr>Type of Observation</vt:lpstr>
      <vt:lpstr>Structured vs Unstructured Observation</vt:lpstr>
      <vt:lpstr>Use of Structured Observation </vt:lpstr>
      <vt:lpstr>Key Steps in Conducting  Structured Observations </vt:lpstr>
      <vt:lpstr>PowerPoint Presentation</vt:lpstr>
    </vt:vector>
  </TitlesOfParts>
  <Company>Medunsa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spengpid</dc:creator>
  <cp:lastModifiedBy>Supa Pengpid</cp:lastModifiedBy>
  <cp:revision>45</cp:revision>
  <dcterms:created xsi:type="dcterms:W3CDTF">2007-08-09T15:08:19Z</dcterms:created>
  <dcterms:modified xsi:type="dcterms:W3CDTF">2011-03-03T09:48:37Z</dcterms:modified>
</cp:coreProperties>
</file>